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Ex4.xml" ContentType="application/vnd.ms-office.chartex+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7" r:id="rId5"/>
    <p:sldId id="309" r:id="rId6"/>
    <p:sldId id="342" r:id="rId7"/>
    <p:sldId id="333" r:id="rId8"/>
    <p:sldId id="343" r:id="rId9"/>
    <p:sldId id="344" r:id="rId10"/>
    <p:sldId id="345" r:id="rId11"/>
    <p:sldId id="346" r:id="rId12"/>
    <p:sldId id="320" r:id="rId13"/>
    <p:sldId id="352" r:id="rId14"/>
    <p:sldId id="322" r:id="rId15"/>
    <p:sldId id="324" r:id="rId16"/>
    <p:sldId id="325" r:id="rId17"/>
    <p:sldId id="321" r:id="rId18"/>
    <p:sldId id="347" r:id="rId19"/>
    <p:sldId id="326" r:id="rId20"/>
    <p:sldId id="327" r:id="rId21"/>
    <p:sldId id="348" r:id="rId22"/>
    <p:sldId id="353" r:id="rId23"/>
    <p:sldId id="332" r:id="rId24"/>
    <p:sldId id="331" r:id="rId25"/>
    <p:sldId id="340" r:id="rId26"/>
    <p:sldId id="341" r:id="rId27"/>
    <p:sldId id="328" r:id="rId28"/>
    <p:sldId id="351" r:id="rId29"/>
    <p:sldId id="354" r:id="rId30"/>
    <p:sldId id="350" r:id="rId31"/>
    <p:sldId id="349" r:id="rId32"/>
    <p:sldId id="334" r:id="rId33"/>
    <p:sldId id="335" r:id="rId34"/>
    <p:sldId id="336" r:id="rId35"/>
    <p:sldId id="338" r:id="rId36"/>
    <p:sldId id="337" r:id="rId37"/>
    <p:sldId id="310" r:id="rId38"/>
    <p:sldId id="311" r:id="rId39"/>
    <p:sldId id="312" r:id="rId40"/>
    <p:sldId id="314" r:id="rId41"/>
    <p:sldId id="315" r:id="rId42"/>
    <p:sldId id="355" r:id="rId43"/>
    <p:sldId id="32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27" autoAdjust="0"/>
  </p:normalViewPr>
  <p:slideViewPr>
    <p:cSldViewPr snapToGrid="0">
      <p:cViewPr varScale="1">
        <p:scale>
          <a:sx n="56" d="100"/>
          <a:sy n="56" d="100"/>
        </p:scale>
        <p:origin x="1498" y="43"/>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23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ye, Catherine" userId="c937bd93-4a02-41c9-8238-22f6a5f42259" providerId="ADAL" clId="{921503C3-FACA-4DAD-9D07-E17EE6429419}"/>
    <pc:docChg chg="modSld">
      <pc:chgData name="Slye, Catherine" userId="c937bd93-4a02-41c9-8238-22f6a5f42259" providerId="ADAL" clId="{921503C3-FACA-4DAD-9D07-E17EE6429419}" dt="2024-05-01T20:49:34.417" v="13" actId="20577"/>
      <pc:docMkLst>
        <pc:docMk/>
      </pc:docMkLst>
      <pc:sldChg chg="modNotesTx">
        <pc:chgData name="Slye, Catherine" userId="c937bd93-4a02-41c9-8238-22f6a5f42259" providerId="ADAL" clId="{921503C3-FACA-4DAD-9D07-E17EE6429419}" dt="2024-05-01T20:48:20.165" v="1" actId="20577"/>
        <pc:sldMkLst>
          <pc:docMk/>
          <pc:sldMk cId="836090657" sldId="309"/>
        </pc:sldMkLst>
      </pc:sldChg>
      <pc:sldChg chg="modNotesTx">
        <pc:chgData name="Slye, Catherine" userId="c937bd93-4a02-41c9-8238-22f6a5f42259" providerId="ADAL" clId="{921503C3-FACA-4DAD-9D07-E17EE6429419}" dt="2024-05-01T20:48:35.902" v="3" actId="20577"/>
        <pc:sldMkLst>
          <pc:docMk/>
          <pc:sldMk cId="4130987368" sldId="324"/>
        </pc:sldMkLst>
      </pc:sldChg>
      <pc:sldChg chg="modNotesTx">
        <pc:chgData name="Slye, Catherine" userId="c937bd93-4a02-41c9-8238-22f6a5f42259" providerId="ADAL" clId="{921503C3-FACA-4DAD-9D07-E17EE6429419}" dt="2024-05-01T20:48:41.267" v="4" actId="20577"/>
        <pc:sldMkLst>
          <pc:docMk/>
          <pc:sldMk cId="4198166422" sldId="325"/>
        </pc:sldMkLst>
      </pc:sldChg>
      <pc:sldChg chg="modNotesTx">
        <pc:chgData name="Slye, Catherine" userId="c937bd93-4a02-41c9-8238-22f6a5f42259" providerId="ADAL" clId="{921503C3-FACA-4DAD-9D07-E17EE6429419}" dt="2024-05-01T20:48:56.070" v="6" actId="20577"/>
        <pc:sldMkLst>
          <pc:docMk/>
          <pc:sldMk cId="1493061716" sldId="326"/>
        </pc:sldMkLst>
      </pc:sldChg>
      <pc:sldChg chg="modNotesTx">
        <pc:chgData name="Slye, Catherine" userId="c937bd93-4a02-41c9-8238-22f6a5f42259" providerId="ADAL" clId="{921503C3-FACA-4DAD-9D07-E17EE6429419}" dt="2024-05-01T20:49:18.641" v="10" actId="20577"/>
        <pc:sldMkLst>
          <pc:docMk/>
          <pc:sldMk cId="4110875249" sldId="328"/>
        </pc:sldMkLst>
      </pc:sldChg>
      <pc:sldChg chg="modNotesTx">
        <pc:chgData name="Slye, Catherine" userId="c937bd93-4a02-41c9-8238-22f6a5f42259" providerId="ADAL" clId="{921503C3-FACA-4DAD-9D07-E17EE6429419}" dt="2024-05-01T20:49:07.775" v="8" actId="20577"/>
        <pc:sldMkLst>
          <pc:docMk/>
          <pc:sldMk cId="3175936790" sldId="331"/>
        </pc:sldMkLst>
      </pc:sldChg>
      <pc:sldChg chg="modNotesTx">
        <pc:chgData name="Slye, Catherine" userId="c937bd93-4a02-41c9-8238-22f6a5f42259" providerId="ADAL" clId="{921503C3-FACA-4DAD-9D07-E17EE6429419}" dt="2024-05-01T20:49:03.413" v="7" actId="20577"/>
        <pc:sldMkLst>
          <pc:docMk/>
          <pc:sldMk cId="1906359295" sldId="332"/>
        </pc:sldMkLst>
      </pc:sldChg>
      <pc:sldChg chg="modNotesTx">
        <pc:chgData name="Slye, Catherine" userId="c937bd93-4a02-41c9-8238-22f6a5f42259" providerId="ADAL" clId="{921503C3-FACA-4DAD-9D07-E17EE6429419}" dt="2024-05-01T20:49:14.447" v="9" actId="20577"/>
        <pc:sldMkLst>
          <pc:docMk/>
          <pc:sldMk cId="1808992510" sldId="341"/>
        </pc:sldMkLst>
      </pc:sldChg>
      <pc:sldChg chg="modNotesTx">
        <pc:chgData name="Slye, Catherine" userId="c937bd93-4a02-41c9-8238-22f6a5f42259" providerId="ADAL" clId="{921503C3-FACA-4DAD-9D07-E17EE6429419}" dt="2024-05-01T20:48:26.689" v="2" actId="20577"/>
        <pc:sldMkLst>
          <pc:docMk/>
          <pc:sldMk cId="2396446852" sldId="344"/>
        </pc:sldMkLst>
      </pc:sldChg>
      <pc:sldChg chg="modNotesTx">
        <pc:chgData name="Slye, Catherine" userId="c937bd93-4a02-41c9-8238-22f6a5f42259" providerId="ADAL" clId="{921503C3-FACA-4DAD-9D07-E17EE6429419}" dt="2024-05-01T20:48:47.223" v="5" actId="20577"/>
        <pc:sldMkLst>
          <pc:docMk/>
          <pc:sldMk cId="1861028603" sldId="347"/>
        </pc:sldMkLst>
      </pc:sldChg>
      <pc:sldChg chg="modNotesTx">
        <pc:chgData name="Slye, Catherine" userId="c937bd93-4a02-41c9-8238-22f6a5f42259" providerId="ADAL" clId="{921503C3-FACA-4DAD-9D07-E17EE6429419}" dt="2024-05-01T20:48:12.716" v="0" actId="20577"/>
        <pc:sldMkLst>
          <pc:docMk/>
          <pc:sldMk cId="705031396" sldId="349"/>
        </pc:sldMkLst>
      </pc:sldChg>
      <pc:sldChg chg="modNotesTx">
        <pc:chgData name="Slye, Catherine" userId="c937bd93-4a02-41c9-8238-22f6a5f42259" providerId="ADAL" clId="{921503C3-FACA-4DAD-9D07-E17EE6429419}" dt="2024-05-01T20:49:34.417" v="13" actId="20577"/>
        <pc:sldMkLst>
          <pc:docMk/>
          <pc:sldMk cId="1217578118" sldId="350"/>
        </pc:sldMkLst>
      </pc:sldChg>
      <pc:sldChg chg="modNotesTx">
        <pc:chgData name="Slye, Catherine" userId="c937bd93-4a02-41c9-8238-22f6a5f42259" providerId="ADAL" clId="{921503C3-FACA-4DAD-9D07-E17EE6429419}" dt="2024-05-01T20:49:22.867" v="11" actId="20577"/>
        <pc:sldMkLst>
          <pc:docMk/>
          <pc:sldMk cId="2849850521" sldId="351"/>
        </pc:sldMkLst>
      </pc:sldChg>
      <pc:sldChg chg="modNotesTx">
        <pc:chgData name="Slye, Catherine" userId="c937bd93-4a02-41c9-8238-22f6a5f42259" providerId="ADAL" clId="{921503C3-FACA-4DAD-9D07-E17EE6429419}" dt="2024-05-01T20:49:30.373" v="12" actId="20577"/>
        <pc:sldMkLst>
          <pc:docMk/>
          <pc:sldMk cId="1353240660" sldId="3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2400" dirty="0">
                <a:latin typeface="Times New Roman" panose="02020603050405020304" pitchFamily="18" charset="0"/>
                <a:cs typeface="Times New Roman" panose="02020603050405020304" pitchFamily="18" charset="0"/>
              </a:rPr>
              <a:t>CONSUMERS</a:t>
            </a:r>
            <a:r>
              <a:rPr lang="en-US" sz="2400" baseline="0" dirty="0">
                <a:latin typeface="Times New Roman" panose="02020603050405020304" pitchFamily="18" charset="0"/>
                <a:cs typeface="Times New Roman" panose="02020603050405020304" pitchFamily="18" charset="0"/>
              </a:rPr>
              <a:t> PER SERVICE</a:t>
            </a:r>
          </a:p>
        </c:rich>
      </c:tx>
      <c:layout>
        <c:manualLayout>
          <c:xMode val="edge"/>
          <c:yMode val="edge"/>
          <c:x val="0.31487272319652759"/>
          <c:y val="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290691891241194"/>
          <c:y val="0.10493018492451488"/>
          <c:w val="0.74279715273179991"/>
          <c:h val="0.8458955087555009"/>
        </c:manualLayout>
      </c:layout>
      <c:bar3DChart>
        <c:barDir val="bar"/>
        <c:grouping val="stacked"/>
        <c:varyColors val="0"/>
        <c:ser>
          <c:idx val="0"/>
          <c:order val="0"/>
          <c:tx>
            <c:strRef>
              <c:f>Sheet1!$B$1</c:f>
              <c:strCache>
                <c:ptCount val="1"/>
                <c:pt idx="0">
                  <c:v>Services Used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9672-4C2F-A97C-227CC4556F9A}"/>
              </c:ext>
            </c:extLst>
          </c:dPt>
          <c:dPt>
            <c:idx val="1"/>
            <c:invertIfNegative val="0"/>
            <c:bubble3D val="0"/>
            <c:extLst>
              <c:ext xmlns:c16="http://schemas.microsoft.com/office/drawing/2014/chart" uri="{C3380CC4-5D6E-409C-BE32-E72D297353CC}">
                <c16:uniqueId val="{00000003-9672-4C2F-A97C-227CC4556F9A}"/>
              </c:ext>
            </c:extLst>
          </c:dPt>
          <c:dPt>
            <c:idx val="2"/>
            <c:invertIfNegative val="0"/>
            <c:bubble3D val="0"/>
            <c:extLst>
              <c:ext xmlns:c16="http://schemas.microsoft.com/office/drawing/2014/chart" uri="{C3380CC4-5D6E-409C-BE32-E72D297353CC}">
                <c16:uniqueId val="{00000005-9672-4C2F-A97C-227CC4556F9A}"/>
              </c:ext>
            </c:extLst>
          </c:dPt>
          <c:dPt>
            <c:idx val="3"/>
            <c:invertIfNegative val="0"/>
            <c:bubble3D val="0"/>
            <c:extLst>
              <c:ext xmlns:c16="http://schemas.microsoft.com/office/drawing/2014/chart" uri="{C3380CC4-5D6E-409C-BE32-E72D297353CC}">
                <c16:uniqueId val="{00000007-9672-4C2F-A97C-227CC4556F9A}"/>
              </c:ext>
            </c:extLst>
          </c:dPt>
          <c:dPt>
            <c:idx val="4"/>
            <c:invertIfNegative val="0"/>
            <c:bubble3D val="0"/>
            <c:extLst>
              <c:ext xmlns:c16="http://schemas.microsoft.com/office/drawing/2014/chart" uri="{C3380CC4-5D6E-409C-BE32-E72D297353CC}">
                <c16:uniqueId val="{00000009-9672-4C2F-A97C-227CC4556F9A}"/>
              </c:ext>
            </c:extLst>
          </c:dPt>
          <c:dPt>
            <c:idx val="5"/>
            <c:invertIfNegative val="0"/>
            <c:bubble3D val="0"/>
            <c:extLst>
              <c:ext xmlns:c16="http://schemas.microsoft.com/office/drawing/2014/chart" uri="{C3380CC4-5D6E-409C-BE32-E72D297353CC}">
                <c16:uniqueId val="{0000000B-9672-4C2F-A97C-227CC4556F9A}"/>
              </c:ext>
            </c:extLst>
          </c:dPt>
          <c:dPt>
            <c:idx val="6"/>
            <c:invertIfNegative val="0"/>
            <c:bubble3D val="0"/>
            <c:extLst>
              <c:ext xmlns:c16="http://schemas.microsoft.com/office/drawing/2014/chart" uri="{C3380CC4-5D6E-409C-BE32-E72D297353CC}">
                <c16:uniqueId val="{0000000D-9672-4C2F-A97C-227CC4556F9A}"/>
              </c:ext>
            </c:extLst>
          </c:dPt>
          <c:dPt>
            <c:idx val="7"/>
            <c:invertIfNegative val="0"/>
            <c:bubble3D val="0"/>
            <c:extLst>
              <c:ext xmlns:c16="http://schemas.microsoft.com/office/drawing/2014/chart" uri="{C3380CC4-5D6E-409C-BE32-E72D297353CC}">
                <c16:uniqueId val="{0000000F-9672-4C2F-A97C-227CC4556F9A}"/>
              </c:ext>
            </c:extLst>
          </c:dPt>
          <c:dPt>
            <c:idx val="8"/>
            <c:invertIfNegative val="0"/>
            <c:bubble3D val="0"/>
            <c:extLst>
              <c:ext xmlns:c16="http://schemas.microsoft.com/office/drawing/2014/chart" uri="{C3380CC4-5D6E-409C-BE32-E72D297353CC}">
                <c16:uniqueId val="{00000011-9672-4C2F-A97C-227CC4556F9A}"/>
              </c:ext>
            </c:extLst>
          </c:dPt>
          <c:dPt>
            <c:idx val="9"/>
            <c:invertIfNegative val="0"/>
            <c:bubble3D val="0"/>
            <c:extLst>
              <c:ext xmlns:c16="http://schemas.microsoft.com/office/drawing/2014/chart" uri="{C3380CC4-5D6E-409C-BE32-E72D297353CC}">
                <c16:uniqueId val="{00000013-9672-4C2F-A97C-227CC4556F9A}"/>
              </c:ext>
            </c:extLst>
          </c:dPt>
          <c:dLbls>
            <c:dLbl>
              <c:idx val="0"/>
              <c:layout>
                <c:manualLayout>
                  <c:x val="0.28287769219837172"/>
                  <c:y val="4.0960449984407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2-4C2F-A97C-227CC4556F9A}"/>
                </c:ext>
              </c:extLst>
            </c:dLbl>
            <c:dLbl>
              <c:idx val="1"/>
              <c:layout>
                <c:manualLayout>
                  <c:x val="0.24444322314967992"/>
                  <c:y val="3.328036561233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72-4C2F-A97C-227CC4556F9A}"/>
                </c:ext>
              </c:extLst>
            </c:dLbl>
            <c:dLbl>
              <c:idx val="2"/>
              <c:layout>
                <c:manualLayout>
                  <c:x val="0.23368157181604621"/>
                  <c:y val="3.5840393736356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72-4C2F-A97C-227CC4556F9A}"/>
                </c:ext>
              </c:extLst>
            </c:dLbl>
            <c:dLbl>
              <c:idx val="3"/>
              <c:layout>
                <c:manualLayout>
                  <c:x val="0.20754613286293577"/>
                  <c:y val="2.5600281240255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72-4C2F-A97C-227CC4556F9A}"/>
                </c:ext>
              </c:extLst>
            </c:dLbl>
            <c:dLbl>
              <c:idx val="4"/>
              <c:layout>
                <c:manualLayout>
                  <c:x val="0.12606505847970903"/>
                  <c:y val="1.5360168744153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72-4C2F-A97C-227CC4556F9A}"/>
                </c:ext>
              </c:extLst>
            </c:dLbl>
            <c:dLbl>
              <c:idx val="5"/>
              <c:layout>
                <c:manualLayout>
                  <c:x val="0.14451360362308122"/>
                  <c:y val="1.7920196868178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72-4C2F-A97C-227CC4556F9A}"/>
                </c:ext>
              </c:extLst>
            </c:dLbl>
            <c:dLbl>
              <c:idx val="6"/>
              <c:layout>
                <c:manualLayout>
                  <c:x val="4.4583984096482503E-2"/>
                  <c:y val="5.120056248051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72-4C2F-A97C-227CC4556F9A}"/>
                </c:ext>
              </c:extLst>
            </c:dLbl>
            <c:dLbl>
              <c:idx val="7"/>
              <c:layout>
                <c:manualLayout>
                  <c:x val="4.304660533453477E-2"/>
                  <c:y val="2.560028124025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672-4C2F-A97C-227CC4556F9A}"/>
                </c:ext>
              </c:extLst>
            </c:dLbl>
            <c:dLbl>
              <c:idx val="8"/>
              <c:layout>
                <c:manualLayout>
                  <c:x val="3.9971847810639484E-2"/>
                  <c:y val="-2.34666533814514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72-4C2F-A97C-227CC4556F9A}"/>
                </c:ext>
              </c:extLst>
            </c:dLbl>
            <c:dLbl>
              <c:idx val="9"/>
              <c:layout>
                <c:manualLayout>
                  <c:x val="5.07334991442731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672-4C2F-A97C-227CC4556F9A}"/>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Respite </c:v>
                </c:pt>
                <c:pt idx="1">
                  <c:v>Assistive Tech</c:v>
                </c:pt>
                <c:pt idx="2">
                  <c:v>Chore </c:v>
                </c:pt>
                <c:pt idx="3">
                  <c:v>Self Care </c:v>
                </c:pt>
                <c:pt idx="4">
                  <c:v>Home Modifications</c:v>
                </c:pt>
                <c:pt idx="5">
                  <c:v>Consumables </c:v>
                </c:pt>
                <c:pt idx="6">
                  <c:v>Legal</c:v>
                </c:pt>
                <c:pt idx="7">
                  <c:v>Transportation</c:v>
                </c:pt>
                <c:pt idx="8">
                  <c:v>Counseling</c:v>
                </c:pt>
                <c:pt idx="9">
                  <c:v>Homemaker</c:v>
                </c:pt>
              </c:strCache>
            </c:strRef>
          </c:cat>
          <c:val>
            <c:numRef>
              <c:f>Sheet1!$B$2:$B$11</c:f>
              <c:numCache>
                <c:formatCode>General</c:formatCode>
                <c:ptCount val="10"/>
                <c:pt idx="0">
                  <c:v>172</c:v>
                </c:pt>
                <c:pt idx="1">
                  <c:v>145</c:v>
                </c:pt>
                <c:pt idx="2">
                  <c:v>137</c:v>
                </c:pt>
                <c:pt idx="3">
                  <c:v>115</c:v>
                </c:pt>
                <c:pt idx="4">
                  <c:v>62</c:v>
                </c:pt>
                <c:pt idx="5">
                  <c:v>74</c:v>
                </c:pt>
                <c:pt idx="6">
                  <c:v>15</c:v>
                </c:pt>
                <c:pt idx="7">
                  <c:v>16</c:v>
                </c:pt>
                <c:pt idx="8">
                  <c:v>11</c:v>
                </c:pt>
                <c:pt idx="9">
                  <c:v>19</c:v>
                </c:pt>
              </c:numCache>
            </c:numRef>
          </c:val>
          <c:extLst>
            <c:ext xmlns:c16="http://schemas.microsoft.com/office/drawing/2014/chart" uri="{C3380CC4-5D6E-409C-BE32-E72D297353CC}">
              <c16:uniqueId val="{00000000-34A0-41FA-8DEC-59FF667D8504}"/>
            </c:ext>
          </c:extLst>
        </c:ser>
        <c:dLbls>
          <c:showLegendKey val="0"/>
          <c:showVal val="1"/>
          <c:showCatName val="0"/>
          <c:showSerName val="0"/>
          <c:showPercent val="0"/>
          <c:showBubbleSize val="0"/>
        </c:dLbls>
        <c:gapWidth val="115"/>
        <c:shape val="box"/>
        <c:axId val="503514000"/>
        <c:axId val="503523720"/>
        <c:axId val="0"/>
      </c:bar3DChart>
      <c:valAx>
        <c:axId val="503523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mn-cs"/>
              </a:defRPr>
            </a:pPr>
            <a:endParaRPr lang="en-US"/>
          </a:p>
        </c:txPr>
        <c:crossAx val="503514000"/>
        <c:crosses val="autoZero"/>
        <c:crossBetween val="between"/>
      </c:valAx>
      <c:catAx>
        <c:axId val="5035140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mn-cs"/>
              </a:defRPr>
            </a:pPr>
            <a:endParaRPr lang="en-US"/>
          </a:p>
        </c:txPr>
        <c:crossAx val="5035237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308 Female</cx:pt>
          <cx:pt idx="1">98 Male</cx:pt>
          <cx:pt idx="2">168 Spouses /Partners</cx:pt>
          <cx:pt idx="3">155 Daughters</cx:pt>
        </cx:lvl>
      </cx:strDim>
      <cx:numDim type="size">
        <cx:f>Sheet1!$B$2:$B$5</cx:f>
        <cx:lvl ptCount="4" formatCode="General">
          <cx:pt idx="0">308</cx:pt>
          <cx:pt idx="1">98</cx:pt>
          <cx:pt idx="2">168</cx:pt>
          <cx:pt idx="3">155</cx:pt>
        </cx:lvl>
      </cx:numDim>
    </cx:data>
  </cx:chartData>
  <cx:chart>
    <cx:title pos="t" align="ctr" overlay="0">
      <cx:tx>
        <cx:rich>
          <a:bodyPr rot="0" spcFirstLastPara="1" vertOverflow="ellipsis" vert="horz" wrap="square" lIns="38100" tIns="19050" rIns="38100" bIns="19050" anchor="ctr" anchorCtr="1" compatLnSpc="0"/>
          <a:lstStyle/>
          <a:p>
            <a:pPr algn="ctr" rtl="0">
              <a:defRPr sz="2200" b="1" i="0" u="none" strike="noStrike" kern="1200" cap="all" spc="50" baseline="0">
                <a:solidFill>
                  <a:prstClr val="black">
                    <a:lumMod val="65000"/>
                    <a:lumOff val="35000"/>
                  </a:prstClr>
                </a:solidFill>
                <a:latin typeface="+mn-lt"/>
                <a:ea typeface="+mn-ea"/>
                <a:cs typeface="+mn-cs"/>
              </a:defRPr>
            </a:pPr>
            <a:r>
              <a:rPr kumimoji="0" lang="en-US" sz="2400" b="1" i="0" u="none" strike="noStrike" kern="1200" cap="all" spc="5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KEY CAREGIVER </a:t>
            </a:r>
            <a:r>
              <a:rPr kumimoji="0" lang="en-US" sz="2400" b="1" i="0" u="none" strike="noStrike" kern="1200" cap="all" spc="5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dEMOGRAPHICS</a:t>
            </a:r>
            <a:endParaRPr kumimoji="0" lang="en-US" sz="2400" b="1" i="0" u="none" strike="noStrike" kern="1200" cap="all" spc="5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cx:rich>
      </cx:tx>
    </cx:title>
    <cx:plotArea>
      <cx:plotAreaRegion>
        <cx:series layoutId="treemap" uniqueId="{2C1F6D2C-F0F0-41DF-A795-84D6D9474819}" formatIdx="0">
          <cx:tx>
            <cx:txData>
              <cx:f>Sheet1!$B$1</cx:f>
              <cx:v>Series 1</cx:v>
            </cx:txData>
          </cx:tx>
          <cx:dataLabels pos="inEnd">
            <cx:txPr>
              <a:bodyPr spcFirstLastPara="1" vertOverflow="ellipsis" horzOverflow="overflow" wrap="square" lIns="0" tIns="0" rIns="0" bIns="0" anchor="ctr" anchorCtr="1"/>
              <a:lstStyle/>
              <a:p>
                <a:pPr algn="ctr" rtl="0">
                  <a:defRPr sz="2000" baseline="0">
                    <a:latin typeface="Times New Roman" panose="02020603050405020304" pitchFamily="18" charset="0"/>
                  </a:defRPr>
                </a:pPr>
                <a:endParaRPr lang="en-US" sz="2000" b="0" i="0" u="none" strike="noStrike" baseline="0">
                  <a:solidFill>
                    <a:prstClr val="white"/>
                  </a:solidFill>
                  <a:latin typeface="Times New Roman" panose="02020603050405020304" pitchFamily="18" charset="0"/>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2000" baseline="0">
              <a:solidFill>
                <a:schemeClr val="tx1"/>
              </a:solidFill>
              <a:latin typeface="Times New Roman" panose="02020603050405020304" pitchFamily="18" charset="0"/>
            </a:defRPr>
          </a:pPr>
          <a:endParaRPr lang="en-US" sz="2000" b="0" i="0" u="none" strike="noStrike" baseline="0">
            <a:solidFill>
              <a:schemeClr val="tx1"/>
            </a:solidFill>
            <a:latin typeface="Times New Roman" panose="02020603050405020304" pitchFamily="18"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Respite $191,243</cx:pt>
          <cx:pt idx="1">Assistive Tech $93,349</cx:pt>
          <cx:pt idx="2">Chore $89,574</cx:pt>
          <cx:pt idx="3">Self Care $72,299</cx:pt>
          <cx:pt idx="4">Home Mods $59,320</cx:pt>
          <cx:pt idx="5">Consumables $13,788</cx:pt>
          <cx:pt idx="6">Legal $7,116</cx:pt>
          <cx:pt idx="7">Transportation $5,802</cx:pt>
          <cx:pt idx="8">Counseling $5,352</cx:pt>
          <cx:pt idx="9">Homemaker $3,556</cx:pt>
        </cx:lvl>
      </cx:strDim>
      <cx:numDim type="size">
        <cx:f>Sheet1!$B$2:$B$11</cx:f>
        <cx:lvl ptCount="10" formatCode="&quot;$&quot;#,##0.00">
          <cx:pt idx="0">191243</cx:pt>
          <cx:pt idx="1">93349</cx:pt>
          <cx:pt idx="2">89574</cx:pt>
          <cx:pt idx="3">72299</cx:pt>
          <cx:pt idx="4">59320</cx:pt>
          <cx:pt idx="5">13788</cx:pt>
          <cx:pt idx="6">7116</cx:pt>
          <cx:pt idx="7">5802</cx:pt>
          <cx:pt idx="8">5352</cx:pt>
          <cx:pt idx="9">3556</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lumMod val="65000"/>
                    <a:lumOff val="35000"/>
                  </a:prstClr>
                </a:solidFill>
                <a:latin typeface="+mn-lt"/>
                <a:ea typeface="+mn-ea"/>
                <a:cs typeface="+mn-cs"/>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SPEND PER SERVICE </a:t>
            </a:r>
            <a:endParaRPr lang="en-US" sz="2400" b="1" i="0" baseline="0" dirty="0">
              <a:solidFill>
                <a:schemeClr val="tx1"/>
              </a:solidFill>
              <a:latin typeface="Times New Roman" panose="02020603050405020304" pitchFamily="18" charset="0"/>
              <a:cs typeface="Times New Roman" panose="02020603050405020304" pitchFamily="18" charset="0"/>
            </a:endParaRPr>
          </a:p>
        </cx:rich>
      </cx:tx>
    </cx:title>
    <cx:plotArea>
      <cx:plotAreaRegion>
        <cx:series layoutId="treemap" uniqueId="{EF124E47-4D16-4249-BB22-3880DC0FCD11}">
          <cx:tx>
            <cx:txData>
              <cx:f>Sheet1!$B$1</cx:f>
              <cx:v>Services Used</cx:v>
            </cx:txData>
          </cx:tx>
          <cx:dataLabels>
            <cx:txPr>
              <a:bodyPr spcFirstLastPara="1" vertOverflow="ellipsis" horzOverflow="overflow" wrap="square" lIns="0" tIns="0" rIns="0" bIns="0" anchor="ctr" anchorCtr="1"/>
              <a:lstStyle/>
              <a:p>
                <a:pPr algn="ctr" rtl="0">
                  <a:defRPr sz="2000" baseline="0">
                    <a:latin typeface="Times New Roman" panose="02020603050405020304" pitchFamily="18" charset="0"/>
                  </a:defRPr>
                </a:pPr>
                <a:endParaRPr lang="en-US" sz="2000" b="0" i="0" u="none" strike="noStrike" baseline="0">
                  <a:solidFill>
                    <a:prstClr val="white"/>
                  </a:solidFill>
                  <a:latin typeface="Times New Roman" panose="02020603050405020304" pitchFamily="18" charset="0"/>
                </a:endParaRPr>
              </a:p>
            </cx:txPr>
            <cx:visibility seriesName="0" categoryName="1" value="0"/>
            <cx:dataLabelHidden idx="5"/>
            <cx:dataLabelHidden idx="6"/>
            <cx:dataLabelHidden idx="7"/>
            <cx:dataLabelHidden idx="8"/>
            <cx:dataLabelHidden idx="9"/>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2400" baseline="0">
              <a:solidFill>
                <a:schemeClr val="tx1"/>
              </a:solidFill>
              <a:latin typeface="Times New Roman" panose="02020603050405020304" pitchFamily="18" charset="0"/>
            </a:defRPr>
          </a:pPr>
          <a:endParaRPr lang="en-US" sz="2400" b="0" i="0" u="none" strike="noStrike" baseline="0">
            <a:solidFill>
              <a:schemeClr val="tx1"/>
            </a:solidFill>
            <a:latin typeface="Times New Roman" panose="02020603050405020304" pitchFamily="18" charset="0"/>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443 Female</cx:pt>
          <cx:pt idx="1">129 Male</cx:pt>
          <cx:pt idx="2">268 Spouses/Partners</cx:pt>
          <cx:pt idx="3">209 Daughters</cx:pt>
        </cx:lvl>
      </cx:strDim>
      <cx:numDim type="size">
        <cx:f>Sheet1!$B$2:$B$5</cx:f>
        <cx:lvl ptCount="4" formatCode="General">
          <cx:pt idx="0">443</cx:pt>
          <cx:pt idx="1">129</cx:pt>
          <cx:pt idx="2">268</cx:pt>
          <cx:pt idx="3">209</cx:pt>
        </cx:lvl>
      </cx:numDim>
    </cx:data>
  </cx:chartData>
  <cx:chart>
    <cx:title pos="t" align="ctr" overlay="0">
      <cx:tx>
        <cx:txData>
          <cx:v>KEY CAREGIVER DEMOGRAPHICS</cx:v>
        </cx:txData>
      </cx:tx>
      <cx:txPr>
        <a:bodyPr rot="0" spcFirstLastPara="1" vertOverflow="ellipsis" vert="horz" wrap="square" lIns="38100" tIns="19050" rIns="38100" bIns="19050" anchor="ctr" anchorCtr="1" compatLnSpc="0"/>
        <a:lstStyle/>
        <a:p>
          <a:pPr algn="ctr" rtl="0">
            <a:defRPr sz="2200" b="1" i="0" u="none" strike="noStrike" kern="1200" cap="all" spc="50" baseline="0">
              <a:solidFill>
                <a:prstClr val="black">
                  <a:lumMod val="65000"/>
                  <a:lumOff val="35000"/>
                </a:prstClr>
              </a:solidFill>
              <a:latin typeface="+mn-lt"/>
              <a:ea typeface="+mn-ea"/>
              <a:cs typeface="+mn-cs"/>
            </a:defRPr>
          </a:pPr>
          <a:r>
            <a:rPr kumimoji="0" lang="en-US" sz="2400" b="1" i="0" u="none" strike="noStrike" kern="1200" cap="all" spc="5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KEY CAREGIVER DEMOGRAPHICS</a:t>
          </a:r>
        </a:p>
      </cx:txPr>
    </cx:title>
    <cx:plotArea>
      <cx:plotAreaRegion>
        <cx:series layoutId="treemap" uniqueId="{2C1F6D2C-F0F0-41DF-A795-84D6D9474819}" formatIdx="0">
          <cx:tx>
            <cx:txData>
              <cx:f>Sheet1!$B$1</cx:f>
              <cx:v>Series 1</cx:v>
            </cx:txData>
          </cx:tx>
          <cx:dataLabels pos="inEnd">
            <cx:txPr>
              <a:bodyPr spcFirstLastPara="1" vertOverflow="ellipsis" horzOverflow="overflow" wrap="square" lIns="0" tIns="0" rIns="0" bIns="0" anchor="ctr" anchorCtr="1"/>
              <a:lstStyle/>
              <a:p>
                <a:pPr algn="ctr" rtl="0">
                  <a:defRPr sz="2000" baseline="0">
                    <a:latin typeface="Times New Roman" panose="02020603050405020304" pitchFamily="18" charset="0"/>
                  </a:defRPr>
                </a:pPr>
                <a:endParaRPr lang="en-US" sz="2000" b="0" i="0" u="none" strike="noStrike" baseline="0">
                  <a:solidFill>
                    <a:prstClr val="white"/>
                  </a:solidFill>
                  <a:latin typeface="Times New Roman" panose="02020603050405020304" pitchFamily="18" charset="0"/>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2400" baseline="0">
              <a:solidFill>
                <a:schemeClr val="tx1"/>
              </a:solidFill>
              <a:latin typeface="Times New Roman" panose="02020603050405020304" pitchFamily="18" charset="0"/>
            </a:defRPr>
          </a:pPr>
          <a:endParaRPr lang="en-US" sz="2400" b="0" i="0" u="none" strike="noStrike" baseline="0">
            <a:solidFill>
              <a:schemeClr val="tx1"/>
            </a:solidFill>
            <a:latin typeface="Times New Roman" panose="02020603050405020304" pitchFamily="18" charset="0"/>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Respite $507,681</cx:pt>
          <cx:pt idx="1">Assistive Tech $199,780</cx:pt>
          <cx:pt idx="2">Self Care $136,477</cx:pt>
          <cx:pt idx="3">Chore $134,912</cx:pt>
          <cx:pt idx="4">Home Mods $109,488</cx:pt>
          <cx:pt idx="5">Legal $22,919</cx:pt>
          <cx:pt idx="6">Transportation $19,361</cx:pt>
          <cx:pt idx="7">Consumables $18,621</cx:pt>
          <cx:pt idx="8">Counseling $8,549</cx:pt>
          <cx:pt idx="9">Homemaker $6,762</cx:pt>
        </cx:lvl>
      </cx:strDim>
      <cx:numDim type="size">
        <cx:f>Sheet1!$B$2:$B$11</cx:f>
        <cx:lvl ptCount="10" formatCode="&quot;$&quot;#,##0.00">
          <cx:pt idx="0">507681</cx:pt>
          <cx:pt idx="1">199780</cx:pt>
          <cx:pt idx="2">136477</cx:pt>
          <cx:pt idx="3">134912</cx:pt>
          <cx:pt idx="4">109488</cx:pt>
          <cx:pt idx="5">22919</cx:pt>
          <cx:pt idx="6">19361</cx:pt>
          <cx:pt idx="7">18621</cx:pt>
          <cx:pt idx="8">8549</cx:pt>
          <cx:pt idx="9">6762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lumMod val="65000"/>
                    <a:lumOff val="35000"/>
                  </a:prstClr>
                </a:solidFill>
                <a:latin typeface="+mn-lt"/>
                <a:ea typeface="+mn-ea"/>
                <a:cs typeface="+mn-cs"/>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SPEND PER SERVICE </a:t>
            </a:r>
            <a:endParaRPr lang="en-US" sz="2400" b="1" i="0" baseline="0" dirty="0">
              <a:solidFill>
                <a:schemeClr val="tx1"/>
              </a:solidFill>
              <a:latin typeface="Times New Roman" panose="02020603050405020304" pitchFamily="18" charset="0"/>
              <a:cs typeface="Times New Roman" panose="02020603050405020304" pitchFamily="18" charset="0"/>
            </a:endParaRPr>
          </a:p>
        </cx:rich>
      </cx:tx>
    </cx:title>
    <cx:plotArea>
      <cx:plotAreaRegion>
        <cx:series layoutId="treemap" uniqueId="{EF124E47-4D16-4249-BB22-3880DC0FCD11}">
          <cx:tx>
            <cx:txData>
              <cx:f>Sheet1!$B$1</cx:f>
              <cx:v>Services Used</cx:v>
            </cx:txData>
          </cx:tx>
          <cx:dataLabels>
            <cx:txPr>
              <a:bodyPr spcFirstLastPara="1" vertOverflow="ellipsis" horzOverflow="overflow" wrap="square" lIns="0" tIns="0" rIns="0" bIns="0" anchor="ctr" anchorCtr="1"/>
              <a:lstStyle/>
              <a:p>
                <a:pPr algn="ctr" rtl="0">
                  <a:defRPr sz="2000" baseline="0">
                    <a:latin typeface="Times New Roman" panose="02020603050405020304" pitchFamily="18" charset="0"/>
                  </a:defRPr>
                </a:pPr>
                <a:endParaRPr lang="en-US" sz="2000" b="0" i="0" u="none" strike="noStrike" baseline="0">
                  <a:solidFill>
                    <a:prstClr val="white"/>
                  </a:solidFill>
                  <a:latin typeface="Times New Roman" panose="02020603050405020304" pitchFamily="18" charset="0"/>
                </a:endParaRPr>
              </a:p>
            </cx:txPr>
            <cx:visibility seriesName="0" categoryName="1" value="0"/>
            <cx:dataLabelHidden idx="5"/>
            <cx:dataLabelHidden idx="6"/>
            <cx:dataLabelHidden idx="8"/>
            <cx:dataLabelHidden idx="9"/>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2400" baseline="0">
              <a:solidFill>
                <a:schemeClr val="tx1"/>
              </a:solidFill>
              <a:latin typeface="Times New Roman" panose="02020603050405020304" pitchFamily="18" charset="0"/>
            </a:defRPr>
          </a:pPr>
          <a:endParaRPr lang="en-US" sz="2400" b="0" i="0" u="none" strike="noStrike" baseline="0">
            <a:solidFill>
              <a:schemeClr val="tx1"/>
            </a:solidFill>
            <a:latin typeface="Times New Roman" panose="02020603050405020304" pitchFamily="18" charset="0"/>
          </a:endParaRPr>
        </a:p>
      </cx:txPr>
    </cx:legend>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5/1/2024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5/1/2024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a:t>
            </a:fld>
            <a:endParaRPr lang="en-US"/>
          </a:p>
        </p:txBody>
      </p:sp>
    </p:spTree>
    <p:extLst>
      <p:ext uri="{BB962C8B-B14F-4D97-AF65-F5344CB8AC3E}">
        <p14:creationId xmlns:p14="http://schemas.microsoft.com/office/powerpoint/2010/main" val="301352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a:p>
        </p:txBody>
      </p:sp>
      <p:sp>
        <p:nvSpPr>
          <p:cNvPr id="4" name="Slide Number Placeholder 3"/>
          <p:cNvSpPr>
            <a:spLocks noGrp="1"/>
          </p:cNvSpPr>
          <p:nvPr>
            <p:ph type="sldNum" sz="quarter" idx="5"/>
          </p:nvPr>
        </p:nvSpPr>
        <p:spPr/>
        <p:txBody>
          <a:bodyPr/>
          <a:lstStyle/>
          <a:p>
            <a:fld id="{9910F91F-2413-4B17-A2A4-E081FA6F39B7}" type="slidenum">
              <a:rPr lang="en-US" smtClean="0"/>
              <a:t>18</a:t>
            </a:fld>
            <a:endParaRPr lang="en-US"/>
          </a:p>
        </p:txBody>
      </p:sp>
    </p:spTree>
    <p:extLst>
      <p:ext uri="{BB962C8B-B14F-4D97-AF65-F5344CB8AC3E}">
        <p14:creationId xmlns:p14="http://schemas.microsoft.com/office/powerpoint/2010/main" val="398530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19</a:t>
            </a:fld>
            <a:endParaRPr lang="en-US"/>
          </a:p>
        </p:txBody>
      </p:sp>
    </p:spTree>
    <p:extLst>
      <p:ext uri="{BB962C8B-B14F-4D97-AF65-F5344CB8AC3E}">
        <p14:creationId xmlns:p14="http://schemas.microsoft.com/office/powerpoint/2010/main" val="386860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20</a:t>
            </a:fld>
            <a:endParaRPr lang="en-US"/>
          </a:p>
        </p:txBody>
      </p:sp>
    </p:spTree>
    <p:extLst>
      <p:ext uri="{BB962C8B-B14F-4D97-AF65-F5344CB8AC3E}">
        <p14:creationId xmlns:p14="http://schemas.microsoft.com/office/powerpoint/2010/main" val="53328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21</a:t>
            </a:fld>
            <a:endParaRPr lang="en-US"/>
          </a:p>
        </p:txBody>
      </p:sp>
    </p:spTree>
    <p:extLst>
      <p:ext uri="{BB962C8B-B14F-4D97-AF65-F5344CB8AC3E}">
        <p14:creationId xmlns:p14="http://schemas.microsoft.com/office/powerpoint/2010/main" val="191963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22</a:t>
            </a:fld>
            <a:endParaRPr lang="en-US"/>
          </a:p>
        </p:txBody>
      </p:sp>
    </p:spTree>
    <p:extLst>
      <p:ext uri="{BB962C8B-B14F-4D97-AF65-F5344CB8AC3E}">
        <p14:creationId xmlns:p14="http://schemas.microsoft.com/office/powerpoint/2010/main" val="328171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23</a:t>
            </a:fld>
            <a:endParaRPr lang="en-US"/>
          </a:p>
        </p:txBody>
      </p:sp>
    </p:spTree>
    <p:extLst>
      <p:ext uri="{BB962C8B-B14F-4D97-AF65-F5344CB8AC3E}">
        <p14:creationId xmlns:p14="http://schemas.microsoft.com/office/powerpoint/2010/main" val="340490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24</a:t>
            </a:fld>
            <a:endParaRPr lang="en-US"/>
          </a:p>
        </p:txBody>
      </p:sp>
    </p:spTree>
    <p:extLst>
      <p:ext uri="{BB962C8B-B14F-4D97-AF65-F5344CB8AC3E}">
        <p14:creationId xmlns:p14="http://schemas.microsoft.com/office/powerpoint/2010/main" val="282650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fld id="{9910F91F-2413-4B17-A2A4-E081FA6F39B7}" type="slidenum">
              <a:rPr lang="en-US" smtClean="0"/>
              <a:t>25</a:t>
            </a:fld>
            <a:endParaRPr lang="en-US"/>
          </a:p>
        </p:txBody>
      </p:sp>
    </p:spTree>
    <p:extLst>
      <p:ext uri="{BB962C8B-B14F-4D97-AF65-F5344CB8AC3E}">
        <p14:creationId xmlns:p14="http://schemas.microsoft.com/office/powerpoint/2010/main" val="4150706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fld id="{9910F91F-2413-4B17-A2A4-E081FA6F39B7}" type="slidenum">
              <a:rPr lang="en-US" smtClean="0"/>
              <a:t>26</a:t>
            </a:fld>
            <a:endParaRPr lang="en-US"/>
          </a:p>
        </p:txBody>
      </p:sp>
    </p:spTree>
    <p:extLst>
      <p:ext uri="{BB962C8B-B14F-4D97-AF65-F5344CB8AC3E}">
        <p14:creationId xmlns:p14="http://schemas.microsoft.com/office/powerpoint/2010/main" val="113563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fld id="{9910F91F-2413-4B17-A2A4-E081FA6F39B7}" type="slidenum">
              <a:rPr lang="en-US" smtClean="0"/>
              <a:t>27</a:t>
            </a:fld>
            <a:endParaRPr lang="en-US"/>
          </a:p>
        </p:txBody>
      </p:sp>
    </p:spTree>
    <p:extLst>
      <p:ext uri="{BB962C8B-B14F-4D97-AF65-F5344CB8AC3E}">
        <p14:creationId xmlns:p14="http://schemas.microsoft.com/office/powerpoint/2010/main" val="187346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6</a:t>
            </a:fld>
            <a:endParaRPr lang="en-US"/>
          </a:p>
        </p:txBody>
      </p:sp>
    </p:spTree>
    <p:extLst>
      <p:ext uri="{BB962C8B-B14F-4D97-AF65-F5344CB8AC3E}">
        <p14:creationId xmlns:p14="http://schemas.microsoft.com/office/powerpoint/2010/main" val="384569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28</a:t>
            </a:fld>
            <a:endParaRPr lang="en-US"/>
          </a:p>
        </p:txBody>
      </p:sp>
    </p:spTree>
    <p:extLst>
      <p:ext uri="{BB962C8B-B14F-4D97-AF65-F5344CB8AC3E}">
        <p14:creationId xmlns:p14="http://schemas.microsoft.com/office/powerpoint/2010/main" val="2613524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29</a:t>
            </a:fld>
            <a:endParaRPr lang="en-US"/>
          </a:p>
        </p:txBody>
      </p:sp>
    </p:spTree>
    <p:extLst>
      <p:ext uri="{BB962C8B-B14F-4D97-AF65-F5344CB8AC3E}">
        <p14:creationId xmlns:p14="http://schemas.microsoft.com/office/powerpoint/2010/main" val="1623136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30</a:t>
            </a:fld>
            <a:endParaRPr lang="en-US"/>
          </a:p>
        </p:txBody>
      </p:sp>
    </p:spTree>
    <p:extLst>
      <p:ext uri="{BB962C8B-B14F-4D97-AF65-F5344CB8AC3E}">
        <p14:creationId xmlns:p14="http://schemas.microsoft.com/office/powerpoint/2010/main" val="226717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31</a:t>
            </a:fld>
            <a:endParaRPr lang="en-US"/>
          </a:p>
        </p:txBody>
      </p:sp>
    </p:spTree>
    <p:extLst>
      <p:ext uri="{BB962C8B-B14F-4D97-AF65-F5344CB8AC3E}">
        <p14:creationId xmlns:p14="http://schemas.microsoft.com/office/powerpoint/2010/main" val="226977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32</a:t>
            </a:fld>
            <a:endParaRPr lang="en-US"/>
          </a:p>
        </p:txBody>
      </p:sp>
    </p:spTree>
    <p:extLst>
      <p:ext uri="{BB962C8B-B14F-4D97-AF65-F5344CB8AC3E}">
        <p14:creationId xmlns:p14="http://schemas.microsoft.com/office/powerpoint/2010/main" val="275957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9910F91F-2413-4B17-A2A4-E081FA6F39B7}" type="slidenum">
              <a:rPr lang="en-US" smtClean="0"/>
              <a:t>33</a:t>
            </a:fld>
            <a:endParaRPr lang="en-US"/>
          </a:p>
        </p:txBody>
      </p:sp>
    </p:spTree>
    <p:extLst>
      <p:ext uri="{BB962C8B-B14F-4D97-AF65-F5344CB8AC3E}">
        <p14:creationId xmlns:p14="http://schemas.microsoft.com/office/powerpoint/2010/main" val="2281009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37</a:t>
            </a:fld>
            <a:endParaRPr lang="en-US"/>
          </a:p>
        </p:txBody>
      </p:sp>
    </p:spTree>
    <p:extLst>
      <p:ext uri="{BB962C8B-B14F-4D97-AF65-F5344CB8AC3E}">
        <p14:creationId xmlns:p14="http://schemas.microsoft.com/office/powerpoint/2010/main" val="203453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39</a:t>
            </a:fld>
            <a:endParaRPr lang="en-US"/>
          </a:p>
        </p:txBody>
      </p:sp>
    </p:spTree>
    <p:extLst>
      <p:ext uri="{BB962C8B-B14F-4D97-AF65-F5344CB8AC3E}">
        <p14:creationId xmlns:p14="http://schemas.microsoft.com/office/powerpoint/2010/main" val="104786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A9F27D-83D8-4CE4-B3BD-A4581E189851}" type="slidenum">
              <a:rPr lang="en-US" smtClean="0"/>
              <a:t>40</a:t>
            </a:fld>
            <a:endParaRPr lang="en-US"/>
          </a:p>
        </p:txBody>
      </p:sp>
    </p:spTree>
    <p:extLst>
      <p:ext uri="{BB962C8B-B14F-4D97-AF65-F5344CB8AC3E}">
        <p14:creationId xmlns:p14="http://schemas.microsoft.com/office/powerpoint/2010/main" val="118539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8</a:t>
            </a:fld>
            <a:endParaRPr lang="en-US"/>
          </a:p>
        </p:txBody>
      </p:sp>
    </p:spTree>
    <p:extLst>
      <p:ext uri="{BB962C8B-B14F-4D97-AF65-F5344CB8AC3E}">
        <p14:creationId xmlns:p14="http://schemas.microsoft.com/office/powerpoint/2010/main" val="159542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910F91F-2413-4B17-A2A4-E081FA6F39B7}" type="slidenum">
              <a:rPr lang="en-US" smtClean="0"/>
              <a:t>12</a:t>
            </a:fld>
            <a:endParaRPr lang="en-US"/>
          </a:p>
        </p:txBody>
      </p:sp>
    </p:spTree>
    <p:extLst>
      <p:ext uri="{BB962C8B-B14F-4D97-AF65-F5344CB8AC3E}">
        <p14:creationId xmlns:p14="http://schemas.microsoft.com/office/powerpoint/2010/main" val="314957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13</a:t>
            </a:fld>
            <a:endParaRPr lang="en-US"/>
          </a:p>
        </p:txBody>
      </p:sp>
    </p:spTree>
    <p:extLst>
      <p:ext uri="{BB962C8B-B14F-4D97-AF65-F5344CB8AC3E}">
        <p14:creationId xmlns:p14="http://schemas.microsoft.com/office/powerpoint/2010/main" val="189620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14</a:t>
            </a:fld>
            <a:endParaRPr lang="en-US"/>
          </a:p>
        </p:txBody>
      </p:sp>
    </p:spTree>
    <p:extLst>
      <p:ext uri="{BB962C8B-B14F-4D97-AF65-F5344CB8AC3E}">
        <p14:creationId xmlns:p14="http://schemas.microsoft.com/office/powerpoint/2010/main" val="7493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910F91F-2413-4B17-A2A4-E081FA6F39B7}" type="slidenum">
              <a:rPr lang="en-US" smtClean="0"/>
              <a:t>15</a:t>
            </a:fld>
            <a:endParaRPr lang="en-US"/>
          </a:p>
        </p:txBody>
      </p:sp>
    </p:spTree>
    <p:extLst>
      <p:ext uri="{BB962C8B-B14F-4D97-AF65-F5344CB8AC3E}">
        <p14:creationId xmlns:p14="http://schemas.microsoft.com/office/powerpoint/2010/main" val="17738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16</a:t>
            </a:fld>
            <a:endParaRPr lang="en-US"/>
          </a:p>
        </p:txBody>
      </p:sp>
    </p:spTree>
    <p:extLst>
      <p:ext uri="{BB962C8B-B14F-4D97-AF65-F5344CB8AC3E}">
        <p14:creationId xmlns:p14="http://schemas.microsoft.com/office/powerpoint/2010/main" val="112503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a:p>
        </p:txBody>
      </p:sp>
      <p:sp>
        <p:nvSpPr>
          <p:cNvPr id="4" name="Slide Number Placeholder 3"/>
          <p:cNvSpPr>
            <a:spLocks noGrp="1"/>
          </p:cNvSpPr>
          <p:nvPr>
            <p:ph type="sldNum" sz="quarter" idx="5"/>
          </p:nvPr>
        </p:nvSpPr>
        <p:spPr/>
        <p:txBody>
          <a:bodyPr/>
          <a:lstStyle/>
          <a:p>
            <a:fld id="{9910F91F-2413-4B17-A2A4-E081FA6F39B7}" type="slidenum">
              <a:rPr lang="en-US" smtClean="0"/>
              <a:t>17</a:t>
            </a:fld>
            <a:endParaRPr lang="en-US"/>
          </a:p>
        </p:txBody>
      </p:sp>
    </p:spTree>
    <p:extLst>
      <p:ext uri="{BB962C8B-B14F-4D97-AF65-F5344CB8AC3E}">
        <p14:creationId xmlns:p14="http://schemas.microsoft.com/office/powerpoint/2010/main" val="256200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5/1/2024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5/1/2024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5/1/2024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5/1/2024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5/1/2024</a:t>
            </a:fld>
            <a:endParaRPr lang="en-US"/>
          </a:p>
        </p:txBody>
      </p:sp>
      <p:sp>
        <p:nvSpPr>
          <p:cNvPr id="5" name="Footer Placeholder 4"/>
          <p:cNvSpPr>
            <a:spLocks noGrp="1"/>
          </p:cNvSpPr>
          <p:nvPr>
            <p:ph type="ftr" sz="quarter" idx="11"/>
          </p:nvPr>
        </p:nvSpPr>
        <p:spPr/>
        <p:txBody>
          <a:bodyPr/>
          <a:lstStyle/>
          <a:p>
            <a:r>
              <a:rPr lang="en-US"/>
              <a:t>Maine Department of Health and Human Services</a:t>
            </a:r>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5/1/2024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5/1/2024</a:t>
            </a:fld>
            <a:endParaRPr lang="en-US"/>
          </a:p>
        </p:txBody>
      </p:sp>
      <p:sp>
        <p:nvSpPr>
          <p:cNvPr id="8" name="Footer Placeholder 7"/>
          <p:cNvSpPr>
            <a:spLocks noGrp="1"/>
          </p:cNvSpPr>
          <p:nvPr>
            <p:ph type="ftr" sz="quarter" idx="11"/>
          </p:nvPr>
        </p:nvSpPr>
        <p:spPr/>
        <p:txBody>
          <a:bodyPr/>
          <a:lstStyle/>
          <a:p>
            <a:r>
              <a:rPr lang="en-US"/>
              <a:t>Maine Department of Health and Human Services</a:t>
            </a:r>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5/1/2024</a:t>
            </a:fld>
            <a:endParaRPr lang="en-US"/>
          </a:p>
        </p:txBody>
      </p:sp>
      <p:sp>
        <p:nvSpPr>
          <p:cNvPr id="4" name="Footer Placeholder 3"/>
          <p:cNvSpPr>
            <a:spLocks noGrp="1"/>
          </p:cNvSpPr>
          <p:nvPr>
            <p:ph type="ftr" sz="quarter" idx="11"/>
          </p:nvPr>
        </p:nvSpPr>
        <p:spPr/>
        <p:txBody>
          <a:bodyPr/>
          <a:lstStyle/>
          <a:p>
            <a:r>
              <a:rPr lang="en-US"/>
              <a:t>Maine Department of Health and Human Services</a:t>
            </a:r>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5/1/2024</a:t>
            </a:fld>
            <a:endParaRPr lang="en-US"/>
          </a:p>
        </p:txBody>
      </p:sp>
      <p:sp>
        <p:nvSpPr>
          <p:cNvPr id="3" name="Footer Placeholder 2"/>
          <p:cNvSpPr>
            <a:spLocks noGrp="1"/>
          </p:cNvSpPr>
          <p:nvPr>
            <p:ph type="ftr" sz="quarter" idx="11"/>
          </p:nvPr>
        </p:nvSpPr>
        <p:spPr/>
        <p:txBody>
          <a:bodyPr/>
          <a:lstStyle/>
          <a:p>
            <a:r>
              <a:rPr lang="en-US"/>
              <a:t>Maine Department of Health and Human Services</a:t>
            </a:r>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5/1/2024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5/1/2024</a:t>
            </a:fld>
            <a:endParaRPr lang="en-US"/>
          </a:p>
        </p:txBody>
      </p:sp>
      <p:sp>
        <p:nvSpPr>
          <p:cNvPr id="6" name="Footer Placeholder 5"/>
          <p:cNvSpPr>
            <a:spLocks noGrp="1"/>
          </p:cNvSpPr>
          <p:nvPr>
            <p:ph type="ftr" sz="quarter" idx="11"/>
          </p:nvPr>
        </p:nvSpPr>
        <p:spPr/>
        <p:txBody>
          <a:bodyPr/>
          <a:lstStyle/>
          <a:p>
            <a:r>
              <a:rPr lang="en-US"/>
              <a:t>Maine Department of Health and Human Services</a:t>
            </a:r>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5/1/2024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roostookaging.org/services/"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eaaa.org/aging-and-disability-resource-center/"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seniorsplus.org/information-assistance"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smaaa.org/resources/index.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pectrumgenerations.org/services/answers-on-aging"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ine.gov/dhhs/sites/maine.gov.dhhs/files/inline-files/Respite-for-ME-Evaluation-Report-2022-202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acl.gov/sites/default/files/programs/2017-03/Tailored_Caregiver_Assessment_and_Referral__ISR_08_20-2014.pdf" TargetMode="External"/><Relationship Id="rId4" Type="http://schemas.openxmlformats.org/officeDocument/2006/relationships/hyperlink" Target="https://www.mainelegislature.org/legis/bills/getPDF.asp?paper=SP0577&amp;item=16&amp;snum=1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atherine.slye@maine.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ruth.white@aroostookaging.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Respite for ME Grants Pilot Program:</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Expanding Covered Respite Services for Family Caregivers in Maine </a:t>
            </a:r>
          </a:p>
        </p:txBody>
      </p:sp>
      <p:sp>
        <p:nvSpPr>
          <p:cNvPr id="3" name="Subtitle 2"/>
          <p:cNvSpPr>
            <a:spLocks noGrp="1"/>
          </p:cNvSpPr>
          <p:nvPr>
            <p:ph type="subTitle" idx="1"/>
          </p:nvPr>
        </p:nvSpPr>
        <p:spPr>
          <a:xfrm>
            <a:off x="1371600" y="2831977"/>
            <a:ext cx="6400800" cy="2583478"/>
          </a:xfrm>
        </p:spPr>
        <p:txBody>
          <a:bodyPr>
            <a:noAutofit/>
          </a:bodyPr>
          <a:lstStyle/>
          <a:p>
            <a:r>
              <a:rPr lang="en-US" sz="2400" dirty="0">
                <a:latin typeface="Times New Roman" panose="02020603050405020304" pitchFamily="18" charset="0"/>
                <a:cs typeface="Times New Roman" panose="02020603050405020304" pitchFamily="18" charset="0"/>
              </a:rPr>
              <a:t>Catherine Slye, MA, LSW</a:t>
            </a:r>
          </a:p>
          <a:p>
            <a:r>
              <a:rPr lang="en-US" sz="2400" dirty="0">
                <a:latin typeface="Times New Roman" panose="02020603050405020304" pitchFamily="18" charset="0"/>
                <a:cs typeface="Times New Roman" panose="02020603050405020304" pitchFamily="18" charset="0"/>
              </a:rPr>
              <a:t>OADS, Family Caregiver Services</a:t>
            </a:r>
          </a:p>
          <a:p>
            <a:r>
              <a:rPr lang="en-US" sz="2400" dirty="0">
                <a:latin typeface="Times New Roman" panose="02020603050405020304" pitchFamily="18" charset="0"/>
                <a:cs typeface="Times New Roman" panose="02020603050405020304" pitchFamily="18" charset="0"/>
              </a:rPr>
              <a:t>Ruth White, MHR, MSB</a:t>
            </a:r>
          </a:p>
          <a:p>
            <a:r>
              <a:rPr lang="en-US" sz="2400" dirty="0">
                <a:latin typeface="Times New Roman" panose="02020603050405020304" pitchFamily="18" charset="0"/>
                <a:cs typeface="Times New Roman" panose="02020603050405020304" pitchFamily="18" charset="0"/>
              </a:rPr>
              <a:t>Manager, Aroostook Agency on Aging</a:t>
            </a:r>
          </a:p>
          <a:p>
            <a:r>
              <a:rPr lang="en-US" sz="2400" dirty="0">
                <a:latin typeface="Times New Roman" panose="02020603050405020304" pitchFamily="18" charset="0"/>
                <a:cs typeface="Times New Roman" panose="02020603050405020304" pitchFamily="18" charset="0"/>
              </a:rPr>
              <a:t>May 23, 2024</a:t>
            </a:r>
          </a:p>
          <a:p>
            <a:endParaRPr lang="en-US" sz="2400" dirty="0">
              <a:latin typeface="Times New Roman" panose="02020603050405020304" pitchFamily="18" charset="0"/>
              <a:cs typeface="Times New Roman" panose="02020603050405020304" pitchFamily="18" charset="0"/>
            </a:endParaRPr>
          </a:p>
        </p:txBody>
      </p:sp>
      <p:pic>
        <p:nvPicPr>
          <p:cNvPr id="6" name="Picture 5" descr="State of Maine Department of Health and Human Services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29" y="505591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30010"/>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Family Caregiver Grant Pilot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406422" y="1353414"/>
            <a:ext cx="8455843" cy="600164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latin typeface="Times New Roman"/>
                <a:cs typeface="Times New Roman"/>
              </a:rPr>
              <a:t>The primary goals of the pilot program are to:</a:t>
            </a:r>
          </a:p>
          <a:p>
            <a:endParaRPr lang="en-US" sz="2400" dirty="0">
              <a:latin typeface="Times New Roman"/>
              <a:cs typeface="Times New Roman"/>
            </a:endParaRPr>
          </a:p>
          <a:p>
            <a:pPr marL="800100" lvl="1" indent="-342900">
              <a:buFont typeface="Wingdings" panose="05000000000000000000" pitchFamily="2" charset="2"/>
              <a:buChar char="Ø"/>
            </a:pPr>
            <a:r>
              <a:rPr lang="en-US" sz="2400" dirty="0">
                <a:latin typeface="Times New Roman"/>
                <a:cs typeface="Times New Roman"/>
              </a:rPr>
              <a:t>Increase the number</a:t>
            </a:r>
            <a:r>
              <a:rPr lang="en-US" sz="2400" b="1" dirty="0">
                <a:latin typeface="Times New Roman"/>
                <a:cs typeface="Times New Roman"/>
              </a:rPr>
              <a:t> </a:t>
            </a:r>
            <a:r>
              <a:rPr lang="en-US" sz="2400" dirty="0">
                <a:latin typeface="Times New Roman"/>
                <a:cs typeface="Times New Roman"/>
              </a:rPr>
              <a:t>of families served by the Respite Care Fund</a:t>
            </a:r>
          </a:p>
          <a:p>
            <a:pPr lvl="1"/>
            <a:endParaRPr lang="en-US" sz="2400" dirty="0">
              <a:latin typeface="Times New Roman"/>
              <a:cs typeface="Times New Roman"/>
            </a:endParaRPr>
          </a:p>
          <a:p>
            <a:pPr marL="800100" lvl="1" indent="-342900">
              <a:buFont typeface="Wingdings" panose="05000000000000000000" pitchFamily="2" charset="2"/>
              <a:buChar char="Ø"/>
            </a:pPr>
            <a:r>
              <a:rPr lang="en-US" sz="2400" dirty="0">
                <a:latin typeface="Times New Roman"/>
                <a:cs typeface="Times New Roman"/>
              </a:rPr>
              <a:t>Alleviate costs associated with providing in-home</a:t>
            </a:r>
            <a:r>
              <a:rPr lang="en-US" sz="2400" b="1" dirty="0">
                <a:latin typeface="Times New Roman"/>
                <a:cs typeface="Times New Roman"/>
              </a:rPr>
              <a:t> </a:t>
            </a:r>
            <a:r>
              <a:rPr lang="en-US" sz="2400" dirty="0">
                <a:latin typeface="Times New Roman"/>
                <a:cs typeface="Times New Roman"/>
              </a:rPr>
              <a:t>care of an adult</a:t>
            </a:r>
          </a:p>
          <a:p>
            <a:pPr lvl="1"/>
            <a:endParaRPr lang="en-US" sz="2400" dirty="0">
              <a:latin typeface="Times New Roman"/>
              <a:cs typeface="Times New Roman"/>
            </a:endParaRPr>
          </a:p>
          <a:p>
            <a:pPr marL="800100" lvl="1" indent="-342900">
              <a:buFont typeface="Wingdings" panose="05000000000000000000" pitchFamily="2" charset="2"/>
              <a:buChar char="Ø"/>
            </a:pPr>
            <a:r>
              <a:rPr lang="en-US" sz="2400" dirty="0">
                <a:latin typeface="Times New Roman"/>
                <a:cs typeface="Times New Roman"/>
              </a:rPr>
              <a:t>Provide a family caregiver grant to increase economic security for</a:t>
            </a:r>
            <a:r>
              <a:rPr lang="en-US" sz="2400" b="1" dirty="0">
                <a:latin typeface="Times New Roman"/>
                <a:cs typeface="Times New Roman"/>
              </a:rPr>
              <a:t> </a:t>
            </a:r>
            <a:r>
              <a:rPr lang="en-US" sz="2400" dirty="0">
                <a:latin typeface="Times New Roman"/>
                <a:cs typeface="Times New Roman"/>
              </a:rPr>
              <a:t>family caregivers</a:t>
            </a:r>
          </a:p>
          <a:p>
            <a:pPr lvl="1"/>
            <a:endParaRPr lang="en-US" sz="2400" dirty="0">
              <a:latin typeface="Times New Roman"/>
              <a:cs typeface="Times New Roman"/>
            </a:endParaRPr>
          </a:p>
          <a:p>
            <a:pPr marL="800100" lvl="1" indent="-342900">
              <a:buFont typeface="Wingdings" panose="05000000000000000000" pitchFamily="2" charset="2"/>
              <a:buChar char="Ø"/>
            </a:pPr>
            <a:r>
              <a:rPr lang="en-US" sz="2400" dirty="0">
                <a:latin typeface="Times New Roman"/>
                <a:cs typeface="Times New Roman"/>
              </a:rPr>
              <a:t>Examine the needs and preferences of the families served by the</a:t>
            </a:r>
            <a:r>
              <a:rPr lang="en-US" sz="2400" b="1" dirty="0">
                <a:latin typeface="Times New Roman"/>
                <a:cs typeface="Times New Roman"/>
              </a:rPr>
              <a:t> </a:t>
            </a:r>
            <a:r>
              <a:rPr lang="en-US" sz="2400" dirty="0">
                <a:latin typeface="Times New Roman"/>
                <a:cs typeface="Times New Roman"/>
              </a:rPr>
              <a:t>Respite Care Fund and the pilot program</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35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TCARE®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43345" y="1469267"/>
            <a:ext cx="8243455" cy="513986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June of 2021 H.P. 1208 – L.D. 1624 charged Maine Long Term Care Ombudsman Program ( LTCOP) with convening a stakeholder group to address the needs of Maine’s caregivers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subsequent Stakeholder report to the Joint Standing Committee on Health and Human Services in January 2022 proposed Maine adopt the TCARE ® protocol with a subset of Maine caregivers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TCARE® protocol was incorporated as a requirement for all caregivers participating in the pilot program</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TCARE®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582167" y="1311408"/>
            <a:ext cx="8252913" cy="661719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TCARE® is the Tailored Caregiver Assessment and Referral care management protocol</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grounded in the Caregiver Identity Theory and is designed to identify measures of caregiver burden and stress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TCARE® measures: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Identity Discrepancy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Intention to Place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Relationship Burden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Objective Burden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Stress Burden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Depression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Uplifts</a:t>
            </a:r>
          </a:p>
          <a:p>
            <a:pPr lvl="1"/>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98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TCARE®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 uri="{C183D7F6-B498-43B3-948B-1728B52AA6E4}">
                <adec:decorative xmlns:adec="http://schemas.microsoft.com/office/drawing/2017/decorative" val="0"/>
              </a:ext>
            </a:extLst>
          </p:cNvPr>
          <p:cNvSpPr txBox="1"/>
          <p:nvPr/>
        </p:nvSpPr>
        <p:spPr>
          <a:xfrm>
            <a:off x="309480" y="1246000"/>
            <a:ext cx="8550315" cy="7063472"/>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Each caregiver’s individual stressors are identified during the screen and assessment </a:t>
            </a:r>
          </a:p>
          <a:p>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TCARE ® person-centered care plan identifies and prioritizes services and supports to assist each caregiver, based on stressors identified during assessment</a:t>
            </a:r>
          </a:p>
          <a:p>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A follow up assessment is completed 90 days after the caregiver spends their first grant dollars</a:t>
            </a:r>
          </a:p>
          <a:p>
            <a:pPr marL="285750" indent="-285750">
              <a:buFont typeface="Arial" panose="020B0604020202020204" pitchFamily="34" charset="0"/>
              <a:buChar char="•"/>
            </a:pPr>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Utilizing TCARE® as part of the pilot, Maine strives to:</a:t>
            </a:r>
          </a:p>
          <a:p>
            <a:pPr marL="800100" lvl="1"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Increase caregiver wellbeing</a:t>
            </a:r>
          </a:p>
          <a:p>
            <a:pPr marL="800100" lvl="1"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Decrease caregiver burden</a:t>
            </a:r>
          </a:p>
          <a:p>
            <a:pPr marL="800100" lvl="1"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Decrease or delay the amount of care recipients placed in long term care facilities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816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30010"/>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Family Caregiver Grant Pilot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312248" y="1241654"/>
            <a:ext cx="4557106" cy="6247864"/>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Stakeholders and OADS met from October 2021 through September 2022 creating procedures, guidance documents and training staff to become TCARE ® certified</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ETHOS was hired to create a marketing campaign encompassing a logo, newspaper and radio ads, and social media</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pilot program was renamed Respite for ME Grants Pilot Program and launched October 1, 2022, for two federal fiscal years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6" name="Picture 5" descr="A blue sign with white text that says &quot;Respite for ME&quot; with a pink heart. This is the logo for the program.&#10;&#10;Description automatically generated">
            <a:extLst>
              <a:ext uri="{FF2B5EF4-FFF2-40B4-BE49-F238E27FC236}">
                <a16:creationId xmlns:a16="http://schemas.microsoft.com/office/drawing/2014/main" id="{E96D664A-FECA-C334-A8B3-00B8826C0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368" y="1487313"/>
            <a:ext cx="4228484" cy="1630988"/>
          </a:xfrm>
          <a:prstGeom prst="rect">
            <a:avLst/>
          </a:prstGeom>
        </p:spPr>
      </p:pic>
      <p:pic>
        <p:nvPicPr>
          <p:cNvPr id="7" name="Picture 6" descr="A person holding a person's chest and the words in white text &quot; your care matters most of all&quot;&#10;&#10;Description automatically generated">
            <a:extLst>
              <a:ext uri="{FF2B5EF4-FFF2-40B4-BE49-F238E27FC236}">
                <a16:creationId xmlns:a16="http://schemas.microsoft.com/office/drawing/2014/main" id="{309E3B58-78EC-5C31-E9C7-B44C3BEF9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368" y="3586579"/>
            <a:ext cx="4228484" cy="2212907"/>
          </a:xfrm>
          <a:prstGeom prst="rect">
            <a:avLst/>
          </a:prstGeom>
        </p:spPr>
      </p:pic>
    </p:spTree>
    <p:extLst>
      <p:ext uri="{BB962C8B-B14F-4D97-AF65-F5344CB8AC3E}">
        <p14:creationId xmlns:p14="http://schemas.microsoft.com/office/powerpoint/2010/main" val="305868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Covered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43345" y="1233403"/>
            <a:ext cx="8589444" cy="67095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Covered Services include: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Respite </a:t>
            </a:r>
          </a:p>
          <a:p>
            <a:pPr marL="1257300" lvl="2" indent="-342900">
              <a:buFont typeface="Courier New" panose="02070309020205020404" pitchFamily="49" charset="0"/>
              <a:buChar char="o"/>
            </a:pPr>
            <a:r>
              <a:rPr lang="en-US" sz="2300" dirty="0">
                <a:latin typeface="Times New Roman" panose="02020603050405020304" pitchFamily="18" charset="0"/>
                <a:cs typeface="Times New Roman" panose="02020603050405020304" pitchFamily="18" charset="0"/>
              </a:rPr>
              <a:t>Adult Day Care</a:t>
            </a:r>
          </a:p>
          <a:p>
            <a:pPr marL="1257300" lvl="2" indent="-342900">
              <a:buFont typeface="Courier New" panose="02070309020205020404" pitchFamily="49" charset="0"/>
              <a:buChar char="o"/>
            </a:pPr>
            <a:r>
              <a:rPr lang="en-US" sz="2300" dirty="0">
                <a:latin typeface="Times New Roman" panose="02020603050405020304" pitchFamily="18" charset="0"/>
                <a:cs typeface="Times New Roman" panose="02020603050405020304" pitchFamily="18" charset="0"/>
              </a:rPr>
              <a:t>In Home and Out of Home - Day and Overnight</a:t>
            </a: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Home Modifications and/or Repairs </a:t>
            </a:r>
          </a:p>
          <a:p>
            <a:pPr marL="1257300" lvl="2" indent="-342900">
              <a:buFont typeface="Courier New" panose="02070309020205020404" pitchFamily="49" charset="0"/>
              <a:buChar char="o"/>
            </a:pPr>
            <a:r>
              <a:rPr lang="en-US" sz="2300" dirty="0">
                <a:latin typeface="Times New Roman" panose="02020603050405020304" pitchFamily="18" charset="0"/>
                <a:cs typeface="Times New Roman" panose="02020603050405020304" pitchFamily="18" charset="0"/>
              </a:rPr>
              <a:t>Safety and Accessibility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Assistive Technology</a:t>
            </a:r>
          </a:p>
          <a:p>
            <a:pPr marL="1257300" lvl="2"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Durable Medical Equipment, Personal Emergency Response Systems and more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Incontinence and Wound Care Supplies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Counseling and Training</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Legal and Financial Consultation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Chore and Homemaker</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Transportation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Self Care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02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Covered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57200" y="1342566"/>
            <a:ext cx="8513805" cy="62170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imes New Roman"/>
                <a:cs typeface="Times New Roman"/>
              </a:rPr>
              <a:t>Self Care</a:t>
            </a:r>
          </a:p>
          <a:p>
            <a:pPr marL="800100" lvl="1" indent="-342900">
              <a:buFont typeface="Wingdings" panose="05000000000000000000" pitchFamily="2" charset="2"/>
              <a:buChar char="Ø"/>
            </a:pPr>
            <a:r>
              <a:rPr lang="en-US" sz="2300" dirty="0">
                <a:latin typeface="Times New Roman"/>
                <a:cs typeface="Times New Roman"/>
              </a:rPr>
              <a:t>Health and Wellness</a:t>
            </a:r>
          </a:p>
          <a:p>
            <a:pPr marL="1257300" lvl="2" indent="-342900">
              <a:buFont typeface="Courier New" panose="02070309020205020404" pitchFamily="49" charset="0"/>
              <a:buChar char="o"/>
            </a:pPr>
            <a:r>
              <a:rPr lang="en-US" sz="2200" dirty="0">
                <a:latin typeface="Times New Roman"/>
                <a:cs typeface="Times New Roman"/>
              </a:rPr>
              <a:t>Chiropractor, Occupation and Physical therapy, Nutritional Counseling, Palliative Care, Reiki, Acupuncture, Reflexology</a:t>
            </a:r>
            <a:endParaRPr lang="en-US"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a:cs typeface="Times New Roman"/>
              </a:rPr>
              <a:t>Fitness Classes</a:t>
            </a:r>
          </a:p>
          <a:p>
            <a:pPr marL="1257300" lvl="2" indent="-342900">
              <a:buFont typeface="Courier New" panose="02070309020205020404" pitchFamily="49" charset="0"/>
              <a:buChar char="o"/>
            </a:pPr>
            <a:r>
              <a:rPr lang="en-US" sz="2200" dirty="0">
                <a:latin typeface="Times New Roman"/>
                <a:cs typeface="Times New Roman"/>
              </a:rPr>
              <a:t>Yoga, Pilates, Tai Chi, Weight Training, Swimming, Dance, Zumba, Sports lessons, Fitness Memberships</a:t>
            </a:r>
          </a:p>
          <a:p>
            <a:pPr marL="800100" lvl="1" indent="-342900">
              <a:buFont typeface="Wingdings" panose="05000000000000000000" pitchFamily="2" charset="2"/>
              <a:buChar char="Ø"/>
            </a:pPr>
            <a:r>
              <a:rPr lang="en-US" sz="2300" dirty="0">
                <a:latin typeface="Times New Roman"/>
                <a:cs typeface="Times New Roman"/>
              </a:rPr>
              <a:t>Fitness Equipment</a:t>
            </a:r>
          </a:p>
          <a:p>
            <a:pPr marL="1257300" lvl="2" indent="-342900">
              <a:buFont typeface="Courier New" panose="02070309020205020404" pitchFamily="49" charset="0"/>
              <a:buChar char="o"/>
            </a:pPr>
            <a:r>
              <a:rPr lang="en-US" sz="2200" dirty="0">
                <a:latin typeface="Times New Roman"/>
                <a:cs typeface="Times New Roman"/>
              </a:rPr>
              <a:t>Treadmill, Elliptical, Stationary or regular bike, Rowing machine, Canoe, Kayak, Weightlifting equipment and accessories</a:t>
            </a:r>
          </a:p>
          <a:p>
            <a:pPr marL="800100" lvl="1" indent="-342900">
              <a:buFont typeface="Wingdings" panose="05000000000000000000" pitchFamily="2" charset="2"/>
              <a:buChar char="Ø"/>
            </a:pPr>
            <a:r>
              <a:rPr lang="en-US" sz="2300" dirty="0">
                <a:latin typeface="Times New Roman"/>
                <a:cs typeface="Times New Roman"/>
              </a:rPr>
              <a:t>Dental Work</a:t>
            </a:r>
          </a:p>
          <a:p>
            <a:pPr marL="1257300" lvl="2" indent="-342900">
              <a:buFont typeface="Courier New" panose="02070309020205020404" pitchFamily="49" charset="0"/>
              <a:buChar char="o"/>
            </a:pPr>
            <a:r>
              <a:rPr lang="en-US" sz="2200" dirty="0">
                <a:latin typeface="Times New Roman"/>
                <a:cs typeface="Times New Roman"/>
              </a:rPr>
              <a:t>Preventive and routine services that are necessary for oral health and maintenance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06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228600" y="1297410"/>
            <a:ext cx="8686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Year one of the program ran from October 1, 2022, through September 30, 2023</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Eligible caregivers could spend up to $2,000 each and be reimbursed for covered services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total of 406 caregivers enrolled</a:t>
            </a:r>
          </a:p>
        </p:txBody>
      </p:sp>
      <mc:AlternateContent xmlns:mc="http://schemas.openxmlformats.org/markup-compatibility/2006">
        <mc:Choice xmlns:cx1="http://schemas.microsoft.com/office/drawing/2015/9/8/chartex" Requires="cx1">
          <p:graphicFrame>
            <p:nvGraphicFramePr>
              <p:cNvPr id="11" name="Chart 10">
                <a:extLst>
                  <a:ext uri="{FF2B5EF4-FFF2-40B4-BE49-F238E27FC236}">
                    <a16:creationId xmlns:a16="http://schemas.microsoft.com/office/drawing/2014/main" id="{63674E5B-54A1-88AB-9E0A-0552B4A7887C}"/>
                  </a:ext>
                </a:extLst>
              </p:cNvPr>
              <p:cNvGraphicFramePr/>
              <p:nvPr>
                <p:extLst>
                  <p:ext uri="{D42A27DB-BD31-4B8C-83A1-F6EECF244321}">
                    <p14:modId xmlns:p14="http://schemas.microsoft.com/office/powerpoint/2010/main" val="1392487520"/>
                  </p:ext>
                </p:extLst>
              </p:nvPr>
            </p:nvGraphicFramePr>
            <p:xfrm>
              <a:off x="457200" y="3238508"/>
              <a:ext cx="8229600" cy="3117842"/>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1" name="Chart 10">
                <a:extLst>
                  <a:ext uri="{FF2B5EF4-FFF2-40B4-BE49-F238E27FC236}">
                    <a16:creationId xmlns:a16="http://schemas.microsoft.com/office/drawing/2014/main" id="{63674E5B-54A1-88AB-9E0A-0552B4A7887C}"/>
                  </a:ext>
                </a:extLst>
              </p:cNvPr>
              <p:cNvPicPr>
                <a:picLocks noGrp="1" noRot="1" noChangeAspect="1" noMove="1" noResize="1" noEditPoints="1" noAdjustHandles="1" noChangeArrowheads="1" noChangeShapeType="1"/>
              </p:cNvPicPr>
              <p:nvPr/>
            </p:nvPicPr>
            <p:blipFill>
              <a:blip r:embed="rId4"/>
              <a:stretch>
                <a:fillRect/>
              </a:stretch>
            </p:blipFill>
            <p:spPr>
              <a:xfrm>
                <a:off x="457200" y="3238508"/>
                <a:ext cx="8229600" cy="3117842"/>
              </a:xfrm>
              <a:prstGeom prst="rect">
                <a:avLst/>
              </a:prstGeom>
            </p:spPr>
          </p:pic>
        </mc:Fallback>
      </mc:AlternateContent>
    </p:spTree>
    <p:extLst>
      <p:ext uri="{BB962C8B-B14F-4D97-AF65-F5344CB8AC3E}">
        <p14:creationId xmlns:p14="http://schemas.microsoft.com/office/powerpoint/2010/main" val="169425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228600" y="1306837"/>
            <a:ext cx="8686800" cy="669414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 age ranged across the lifespan</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58 caregivers aged 30 - 50 years</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92 caregivers aged 51 - 60 years </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131 caregivers aged 61 - 70 years </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91 caregivers aged 71 - 80 years </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34 caregivers aged 81 – 90+ years </a:t>
            </a:r>
          </a:p>
          <a:p>
            <a:pPr lvl="1"/>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Education ranged from less than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grade to Graduate degree or higher</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27.9 % received their GED or High School diploma</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49.4% attended some form of secondary education</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18.7 % attended a Masters or Doctoral degree program</a:t>
            </a:r>
          </a:p>
          <a:p>
            <a:pPr lvl="1"/>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81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228600" y="1306837"/>
            <a:ext cx="8686800" cy="63401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Employment Status</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21% work Full Time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19.5% work Part Time or Seasonally</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40% are Retired</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14.3 % are Unemployed</a:t>
            </a:r>
          </a:p>
          <a:p>
            <a:pPr lvl="1"/>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Income ranged from under $10,000 to over $75,000 annually</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11.5% reported being in the $15,000-$24,999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29.6% reported being in the $25,000-$34,999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22.4% reported being in the $35,000-$49,999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12.6% reported being in the $50,000 and over range</a:t>
            </a:r>
          </a:p>
          <a:p>
            <a:pPr marL="800100" lvl="1" indent="-342900">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30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5"/>
          <p:cNvSpPr txBox="1">
            <a:spLocks noChangeArrowheads="1"/>
          </p:cNvSpPr>
          <p:nvPr/>
        </p:nvSpPr>
        <p:spPr bwMode="auto">
          <a:xfrm>
            <a:off x="0" y="268224"/>
            <a:ext cx="9144000" cy="106070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2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endParaRPr lang="en-US" sz="3600" dirty="0">
              <a:solidFill>
                <a:schemeClr val="bg1"/>
              </a:solidFill>
              <a:latin typeface="Times New Roman" panose="02020603050405020304" pitchFamily="18" charset="0"/>
              <a:ea typeface="+mj-ea"/>
              <a:cs typeface="Times New Roman" panose="02020603050405020304" pitchFamily="18" charset="0"/>
            </a:endParaRPr>
          </a:p>
          <a:p>
            <a:pPr algn="ctr" eaLnBrk="1" hangingPunct="1">
              <a:lnSpc>
                <a:spcPct val="90000"/>
              </a:lnSpc>
              <a:spcBef>
                <a:spcPct val="0"/>
              </a:spcBef>
              <a:spcAft>
                <a:spcPts val="600"/>
              </a:spcAft>
            </a:pPr>
            <a:r>
              <a:rPr lang="en-US" sz="3900" dirty="0">
                <a:solidFill>
                  <a:schemeClr val="bg1"/>
                </a:solidFill>
                <a:latin typeface="Times New Roman" panose="02020603050405020304" pitchFamily="18" charset="0"/>
                <a:ea typeface="+mj-ea"/>
                <a:cs typeface="Times New Roman" panose="02020603050405020304" pitchFamily="18" charset="0"/>
              </a:rPr>
              <a:t>History of Respite Services for Older Adults </a:t>
            </a:r>
          </a:p>
          <a:p>
            <a:pPr eaLnBrk="1" hangingPunct="1">
              <a:lnSpc>
                <a:spcPct val="90000"/>
              </a:lnSpc>
              <a:spcBef>
                <a:spcPct val="0"/>
              </a:spcBef>
              <a:spcAft>
                <a:spcPts val="600"/>
              </a:spcAft>
            </a:pPr>
            <a:endParaRPr lang="en-US" sz="3500" dirty="0">
              <a:latin typeface="+mj-lt"/>
              <a:ea typeface="+mj-ea"/>
              <a:cs typeface="+mj-cs"/>
            </a:endParaRPr>
          </a:p>
        </p:txBody>
      </p:sp>
      <p:sp>
        <p:nvSpPr>
          <p:cNvPr id="9" name="TextBox 8">
            <a:extLst>
              <a:ext uri="{FF2B5EF4-FFF2-40B4-BE49-F238E27FC236}">
                <a16:creationId xmlns:a16="http://schemas.microsoft.com/office/drawing/2014/main" id="{9A484F86-285C-15EC-B894-10772C26A859}"/>
              </a:ext>
            </a:extLst>
          </p:cNvPr>
          <p:cNvSpPr txBox="1"/>
          <p:nvPr/>
        </p:nvSpPr>
        <p:spPr>
          <a:xfrm>
            <a:off x="626364" y="1446663"/>
            <a:ext cx="4164000" cy="490968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OADS oversees two, full time Respite programs available to caregivers of older adults and adults with disabilities.</a:t>
            </a:r>
          </a:p>
          <a:p>
            <a:pPr marL="285750"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OADS allocates federal and state funds to the five local Area Agencies on Aging, who facilitate the two programs to the public.</a:t>
            </a:r>
          </a:p>
        </p:txBody>
      </p:sp>
      <p:pic>
        <p:nvPicPr>
          <p:cNvPr id="6" name="Picture 5" descr="A map of maine with different colored areas showing which Area Agency on Aging covers that part of the state&#10;&#10;Description automatically generated">
            <a:extLst>
              <a:ext uri="{FF2B5EF4-FFF2-40B4-BE49-F238E27FC236}">
                <a16:creationId xmlns:a16="http://schemas.microsoft.com/office/drawing/2014/main" id="{8C9116DE-CE91-ED85-E47B-09EC330BB797}"/>
              </a:ext>
            </a:extLst>
          </p:cNvPr>
          <p:cNvPicPr>
            <a:picLocks noChangeAspect="1"/>
          </p:cNvPicPr>
          <p:nvPr/>
        </p:nvPicPr>
        <p:blipFill rotWithShape="1">
          <a:blip r:embed="rId3">
            <a:extLst>
              <a:ext uri="{28A0092B-C50C-407E-A947-70E740481C1C}">
                <a14:useLocalDpi xmlns:a14="http://schemas.microsoft.com/office/drawing/2010/main" val="0"/>
              </a:ext>
            </a:extLst>
          </a:blip>
          <a:srcRect l="532" r="10746" b="4"/>
          <a:stretch/>
        </p:blipFill>
        <p:spPr>
          <a:xfrm>
            <a:off x="3887624" y="1734890"/>
            <a:ext cx="4813271" cy="4394200"/>
          </a:xfrm>
          <a:prstGeom prst="rect">
            <a:avLst/>
          </a:prstGeom>
        </p:spPr>
      </p:pic>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100" kern="1200" dirty="0">
                <a:solidFill>
                  <a:prstClr val="black">
                    <a:tint val="75000"/>
                  </a:prstClr>
                </a:solidFill>
                <a:latin typeface="Calibri" panose="020F0502020204030204"/>
                <a:ea typeface="+mn-ea"/>
                <a:cs typeface="+mn-cs"/>
              </a:rPr>
              <a:t>Maine Department of Health and Human Services</a:t>
            </a:r>
          </a:p>
        </p:txBody>
      </p:sp>
    </p:spTree>
    <p:extLst>
      <p:ext uri="{BB962C8B-B14F-4D97-AF65-F5344CB8AC3E}">
        <p14:creationId xmlns:p14="http://schemas.microsoft.com/office/powerpoint/2010/main" val="83609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11547" y="1357209"/>
            <a:ext cx="8275253" cy="550920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Why Caregivers chose the program:</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284 were only eligible for Respite for ME Grants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87 over assets for State Respite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22 eligible for both but chose program for flexibility in payments and services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Primary Referral Sources: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Word of Mouth</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Newspaper</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Flyer</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average it took 13 days from initial application to being deemed eligible for the program</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average it took 31 days for caregivers to start accessing services once deemed eligible</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35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443345" y="1337488"/>
            <a:ext cx="8427278" cy="43858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imes New Roman"/>
                <a:cs typeface="Times New Roman"/>
              </a:rPr>
              <a:t>339 caregivers accessed funds</a:t>
            </a:r>
          </a:p>
          <a:p>
            <a:pPr marL="285750" indent="-285750">
              <a:buFont typeface="Arial" panose="020B0604020202020204" pitchFamily="34" charset="0"/>
              <a:buChar char="•"/>
            </a:pPr>
            <a:r>
              <a:rPr lang="en-US" sz="2400" dirty="0">
                <a:latin typeface="Times New Roman"/>
                <a:cs typeface="Times New Roman"/>
              </a:rPr>
              <a:t>243 caregivers completed follow up surveys </a:t>
            </a: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a:cs typeface="Times New Roman"/>
              </a:rPr>
              <a:t>45% showed a positive change in TCARE® scores</a:t>
            </a:r>
          </a:p>
          <a:p>
            <a:pPr marL="800100" lvl="1" indent="-342900">
              <a:buFont typeface="Wingdings" panose="05000000000000000000" pitchFamily="2" charset="2"/>
              <a:buChar char="Ø"/>
            </a:pPr>
            <a:r>
              <a:rPr lang="en-US" sz="2300" dirty="0">
                <a:latin typeface="Times New Roman"/>
                <a:cs typeface="Times New Roman"/>
              </a:rPr>
              <a:t>55% showed no change or a negative change in TCARE® scores</a:t>
            </a:r>
          </a:p>
          <a:p>
            <a:pPr marL="800100" lvl="1" indent="-342900">
              <a:buFont typeface="Wingdings" panose="05000000000000000000" pitchFamily="2" charset="2"/>
              <a:buChar char="Ø"/>
            </a:pPr>
            <a:r>
              <a:rPr lang="en-US" sz="2300" dirty="0">
                <a:latin typeface="Times New Roman"/>
                <a:cs typeface="Times New Roman"/>
              </a:rPr>
              <a:t>222 of 226 responded that “Yes” the grant funds helped them</a:t>
            </a:r>
          </a:p>
          <a:p>
            <a:pPr marL="800100" lvl="1" indent="-342900">
              <a:buFont typeface="Wingdings" panose="05000000000000000000" pitchFamily="2" charset="2"/>
              <a:buChar char="Ø"/>
            </a:pPr>
            <a:r>
              <a:rPr lang="en-US" sz="2300" dirty="0">
                <a:latin typeface="Times New Roman"/>
                <a:cs typeface="Times New Roman"/>
              </a:rPr>
              <a:t>18 caregivers had changed their intent to place from initial “No”, to “Yes” at the 90 day follow up</a:t>
            </a:r>
          </a:p>
          <a:p>
            <a:pPr marL="800100" lvl="1" indent="-342900">
              <a:buFont typeface="Wingdings" panose="05000000000000000000" pitchFamily="2" charset="2"/>
              <a:buChar char="Ø"/>
            </a:pPr>
            <a:r>
              <a:rPr lang="en-US" sz="2300" dirty="0">
                <a:latin typeface="Times New Roman"/>
                <a:cs typeface="Times New Roman"/>
              </a:rPr>
              <a:t>9 caregivers had changed their intent to place from initial “Yes”, to “No” at the 90 day follow up</a:t>
            </a:r>
          </a:p>
          <a:p>
            <a:endParaRPr lang="en-US" sz="23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936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166377"/>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p:graphicFrame>
        <p:nvGraphicFramePr>
          <p:cNvPr id="7" name="Chart 6" descr="Chart that shows how much money was spent per service in year one.">
            <a:extLst>
              <a:ext uri="{FF2B5EF4-FFF2-40B4-BE49-F238E27FC236}">
                <a16:creationId xmlns:a16="http://schemas.microsoft.com/office/drawing/2014/main" id="{62BF0E47-A0A7-221A-BD8C-110073FB0D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5373460"/>
              </p:ext>
            </p:extLst>
          </p:nvPr>
        </p:nvGraphicFramePr>
        <p:xfrm>
          <a:off x="420088" y="1141417"/>
          <a:ext cx="8260814" cy="50499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53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23</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mc:AlternateContent xmlns:mc="http://schemas.openxmlformats.org/markup-compatibility/2006">
        <mc:Choice xmlns:cx1="http://schemas.microsoft.com/office/drawing/2015/9/8/chartex" Requires="cx1">
          <p:graphicFrame>
            <p:nvGraphicFramePr>
              <p:cNvPr id="7" name="Chart 6" descr="Chart that shows how much money was spent per service in year one.">
                <a:extLst>
                  <a:ext uri="{FF2B5EF4-FFF2-40B4-BE49-F238E27FC236}">
                    <a16:creationId xmlns:a16="http://schemas.microsoft.com/office/drawing/2014/main" id="{62BF0E47-A0A7-221A-BD8C-110073FB0D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3670812"/>
                  </p:ext>
                </p:extLst>
              </p:nvPr>
            </p:nvGraphicFramePr>
            <p:xfrm>
              <a:off x="-9378" y="1230489"/>
              <a:ext cx="9153378" cy="512586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descr="Chart that shows how much money was spent per service in year one.">
                <a:extLst>
                  <a:ext uri="{FF2B5EF4-FFF2-40B4-BE49-F238E27FC236}">
                    <a16:creationId xmlns:a16="http://schemas.microsoft.com/office/drawing/2014/main" id="{62BF0E47-A0A7-221A-BD8C-110073FB0D5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4"/>
              <a:stretch>
                <a:fillRect/>
              </a:stretch>
            </p:blipFill>
            <p:spPr>
              <a:xfrm>
                <a:off x="-9378" y="1230489"/>
                <a:ext cx="9153378" cy="5125861"/>
              </a:xfrm>
              <a:prstGeom prst="rect">
                <a:avLst/>
              </a:prstGeom>
            </p:spPr>
          </p:pic>
        </mc:Fallback>
      </mc:AlternateContent>
    </p:spTree>
    <p:extLst>
      <p:ext uri="{BB962C8B-B14F-4D97-AF65-F5344CB8AC3E}">
        <p14:creationId xmlns:p14="http://schemas.microsoft.com/office/powerpoint/2010/main" val="180899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24</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Two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563603" y="1579632"/>
            <a:ext cx="8104909"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Times New Roman"/>
                <a:cs typeface="Times New Roman"/>
              </a:rPr>
              <a:t>Year two of the program began October 1, 2023, and runs through September 30, 2024</a:t>
            </a:r>
          </a:p>
          <a:p>
            <a:pPr marL="285750" indent="-285750">
              <a:buFont typeface="Arial" panose="020B0604020202020204" pitchFamily="34" charset="0"/>
              <a:buChar char="•"/>
            </a:pPr>
            <a:r>
              <a:rPr lang="en-US" sz="2400" dirty="0">
                <a:latin typeface="Times New Roman"/>
                <a:cs typeface="Times New Roman"/>
              </a:rPr>
              <a:t>This is the second and final year of the pilot program</a:t>
            </a:r>
          </a:p>
          <a:p>
            <a:pPr marL="285750" indent="-285750">
              <a:buFont typeface="Arial" panose="020B0604020202020204" pitchFamily="34" charset="0"/>
              <a:buChar char="•"/>
            </a:pPr>
            <a:r>
              <a:rPr lang="en-US" sz="2400" dirty="0">
                <a:latin typeface="Times New Roman"/>
                <a:cs typeface="Times New Roman"/>
              </a:rPr>
              <a:t>Eligible caregivers can spend up to $5,171 each on a multitude of covered services</a:t>
            </a:r>
          </a:p>
          <a:p>
            <a:pPr marL="285750" indent="-285750">
              <a:buFont typeface="Arial" panose="020B0604020202020204" pitchFamily="34" charset="0"/>
              <a:buChar char="•"/>
            </a:pPr>
            <a:r>
              <a:rPr lang="en-US" sz="2400" dirty="0">
                <a:latin typeface="Times New Roman"/>
                <a:cs typeface="Times New Roman"/>
              </a:rPr>
              <a:t>As of May 1, 2024 :</a:t>
            </a:r>
          </a:p>
          <a:p>
            <a:pPr marL="800100" lvl="1" indent="-342900">
              <a:buFont typeface="Wingdings" panose="05000000000000000000" pitchFamily="2" charset="2"/>
              <a:buChar char="Ø"/>
            </a:pPr>
            <a:r>
              <a:rPr lang="en-US" sz="2300" dirty="0">
                <a:latin typeface="Times New Roman"/>
                <a:cs typeface="Times New Roman"/>
              </a:rPr>
              <a:t>572 caregivers have enrolled</a:t>
            </a:r>
            <a:endParaRPr lang="en-US" sz="2300" dirty="0">
              <a:highlight>
                <a:srgbClr val="FFFF00"/>
              </a:highlight>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328 are unique to the program for year 2</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241 have returned, some with new Care Recipients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 total of 734 unique caregivers so far have been served over the course of October 1, 2022, through April 30, 2024</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87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25</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a:t>
            </a:r>
            <a:r>
              <a:rPr lang="en-US" sz="3600" dirty="0">
                <a:solidFill>
                  <a:schemeClr val="bg1"/>
                </a:solidFill>
                <a:latin typeface="Times New Roman" panose="02020603050405020304" pitchFamily="18" charset="0"/>
                <a:cs typeface="Times New Roman" panose="02020603050405020304" pitchFamily="18" charset="0"/>
              </a:rPr>
              <a:t>Two</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228600" y="1306837"/>
            <a:ext cx="8686800" cy="657103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 age ranges across the lifespan</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72 caregivers aged 30 - 50 years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128 caregivers aged 51 - 60 years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188 caregivers aged 61 - 70 years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136 caregivers aged 71 - 80 years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48 caregivers aged 81 – 90+ years </a:t>
            </a:r>
          </a:p>
          <a:p>
            <a:pPr lvl="1"/>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Education ranges from less than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grade to a Graduate degree or higher</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25% received their GED or High School diploma</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56.3% attended some form of secondary education</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17.5 % attended a Masters or Doctoral degree program</a:t>
            </a:r>
          </a:p>
          <a:p>
            <a:pPr lvl="1"/>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85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26</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a:t>
            </a:r>
            <a:r>
              <a:rPr lang="en-US" sz="3600" dirty="0">
                <a:solidFill>
                  <a:schemeClr val="bg1"/>
                </a:solidFill>
                <a:latin typeface="Times New Roman" panose="02020603050405020304" pitchFamily="18" charset="0"/>
                <a:cs typeface="Times New Roman" panose="02020603050405020304" pitchFamily="18" charset="0"/>
              </a:rPr>
              <a:t>Two</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228600" y="1306837"/>
            <a:ext cx="8686800" cy="674030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Employment Status</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23% work Full Time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17% work Part Time or Seasonally</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43.5% are Retired</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13% are Unemployed</a:t>
            </a:r>
          </a:p>
          <a:p>
            <a:pPr lvl="1"/>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Income ranges from under $10,000 to over $75,000 annually</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13.6% reported being in the $15,000-$24,999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45 % reported being in the $25,000-$34,999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18% reported being in the $35,000-$49,999 range</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27.6% reported being in the $50,000 and over range</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24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27</a:t>
            </a:fld>
            <a:endParaRPr lang="en-US" dirty="0">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Two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Department of Health and Human Services</a:t>
            </a:r>
          </a:p>
        </p:txBody>
      </p:sp>
      <mc:AlternateContent xmlns:mc="http://schemas.openxmlformats.org/markup-compatibility/2006">
        <mc:Choice xmlns:cx1="http://schemas.microsoft.com/office/drawing/2015/9/8/chartex" Requires="cx1">
          <p:graphicFrame>
            <p:nvGraphicFramePr>
              <p:cNvPr id="11" name="Chart 10">
                <a:extLst>
                  <a:ext uri="{FF2B5EF4-FFF2-40B4-BE49-F238E27FC236}">
                    <a16:creationId xmlns:a16="http://schemas.microsoft.com/office/drawing/2014/main" id="{63674E5B-54A1-88AB-9E0A-0552B4A7887C}"/>
                  </a:ext>
                </a:extLst>
              </p:cNvPr>
              <p:cNvGraphicFramePr/>
              <p:nvPr>
                <p:extLst>
                  <p:ext uri="{D42A27DB-BD31-4B8C-83A1-F6EECF244321}">
                    <p14:modId xmlns:p14="http://schemas.microsoft.com/office/powerpoint/2010/main" val="935125060"/>
                  </p:ext>
                </p:extLst>
              </p:nvPr>
            </p:nvGraphicFramePr>
            <p:xfrm>
              <a:off x="320511" y="1263193"/>
              <a:ext cx="8366289" cy="509315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1" name="Chart 10">
                <a:extLst>
                  <a:ext uri="{FF2B5EF4-FFF2-40B4-BE49-F238E27FC236}">
                    <a16:creationId xmlns:a16="http://schemas.microsoft.com/office/drawing/2014/main" id="{63674E5B-54A1-88AB-9E0A-0552B4A7887C}"/>
                  </a:ext>
                </a:extLst>
              </p:cNvPr>
              <p:cNvPicPr>
                <a:picLocks noGrp="1" noRot="1" noChangeAspect="1" noMove="1" noResize="1" noEditPoints="1" noAdjustHandles="1" noChangeArrowheads="1" noChangeShapeType="1"/>
              </p:cNvPicPr>
              <p:nvPr/>
            </p:nvPicPr>
            <p:blipFill>
              <a:blip r:embed="rId4"/>
              <a:stretch>
                <a:fillRect/>
              </a:stretch>
            </p:blipFill>
            <p:spPr>
              <a:xfrm>
                <a:off x="320511" y="1263193"/>
                <a:ext cx="8366289" cy="5093158"/>
              </a:xfrm>
              <a:prstGeom prst="rect">
                <a:avLst/>
              </a:prstGeom>
            </p:spPr>
          </p:pic>
        </mc:Fallback>
      </mc:AlternateContent>
    </p:spTree>
    <p:extLst>
      <p:ext uri="{BB962C8B-B14F-4D97-AF65-F5344CB8AC3E}">
        <p14:creationId xmlns:p14="http://schemas.microsoft.com/office/powerpoint/2010/main" val="121757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28</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for ME Grants: Year </a:t>
            </a:r>
            <a:r>
              <a:rPr lang="en-US" sz="3600" dirty="0">
                <a:solidFill>
                  <a:schemeClr val="bg1"/>
                </a:solidFill>
                <a:latin typeface="Times New Roman" panose="02020603050405020304" pitchFamily="18" charset="0"/>
                <a:cs typeface="Times New Roman" panose="02020603050405020304" pitchFamily="18" charset="0"/>
              </a:rPr>
              <a:t>Two</a:t>
            </a: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mc:AlternateContent xmlns:mc="http://schemas.openxmlformats.org/markup-compatibility/2006">
        <mc:Choice xmlns:cx1="http://schemas.microsoft.com/office/drawing/2015/9/8/chartex" Requires="cx1">
          <p:graphicFrame>
            <p:nvGraphicFramePr>
              <p:cNvPr id="7" name="Chart 6" descr="Chart that shows how much money was spent per service in year one.">
                <a:extLst>
                  <a:ext uri="{FF2B5EF4-FFF2-40B4-BE49-F238E27FC236}">
                    <a16:creationId xmlns:a16="http://schemas.microsoft.com/office/drawing/2014/main" id="{62BF0E47-A0A7-221A-BD8C-110073FB0D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808126"/>
                  </p:ext>
                </p:extLst>
              </p:nvPr>
            </p:nvGraphicFramePr>
            <p:xfrm>
              <a:off x="-9378" y="1230489"/>
              <a:ext cx="9153378" cy="512586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descr="Chart that shows how much money was spent per service in year one.">
                <a:extLst>
                  <a:ext uri="{FF2B5EF4-FFF2-40B4-BE49-F238E27FC236}">
                    <a16:creationId xmlns:a16="http://schemas.microsoft.com/office/drawing/2014/main" id="{62BF0E47-A0A7-221A-BD8C-110073FB0D5C}"/>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p:cNvPicPr>
              <p:nvPr/>
            </p:nvPicPr>
            <p:blipFill>
              <a:blip r:embed="rId4"/>
              <a:stretch>
                <a:fillRect/>
              </a:stretch>
            </p:blipFill>
            <p:spPr>
              <a:xfrm>
                <a:off x="-9378" y="1230489"/>
                <a:ext cx="9153378" cy="5125861"/>
              </a:xfrm>
              <a:prstGeom prst="rect">
                <a:avLst/>
              </a:prstGeom>
            </p:spPr>
          </p:pic>
        </mc:Fallback>
      </mc:AlternateContent>
    </p:spTree>
    <p:extLst>
      <p:ext uri="{BB962C8B-B14F-4D97-AF65-F5344CB8AC3E}">
        <p14:creationId xmlns:p14="http://schemas.microsoft.com/office/powerpoint/2010/main" val="70503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29</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Words of Appreciation: Care Recipient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351908" y="1188919"/>
            <a:ext cx="8440184" cy="5078313"/>
          </a:xfrm>
          <a:prstGeom prst="rect">
            <a:avLst/>
          </a:prstGeom>
          <a:noFill/>
        </p:spPr>
        <p:txBody>
          <a:bodyPr wrap="square" rtlCol="0">
            <a:spAutoFit/>
          </a:bodyPr>
          <a:lstStyle/>
          <a:p>
            <a:pPr algn="l" rtl="0" fontAlgn="base"/>
            <a:endParaRPr lang="en-US" sz="2000" dirty="0">
              <a:latin typeface="Times New Roman" panose="02020603050405020304" pitchFamily="18" charset="0"/>
              <a:cs typeface="Times New Roman" panose="02020603050405020304" pitchFamily="18" charset="0"/>
            </a:endParaRPr>
          </a:p>
          <a:p>
            <a:pPr algn="l" rtl="0" fontAlgn="base"/>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Just a word of support and many thanks to your program for caregivers.  It has enabled us to pay for the help we so desperately need and allowed my husband to pursue his love of playing the organ at a local church.   </a:t>
            </a:r>
          </a:p>
          <a:p>
            <a:pPr algn="l" rtl="0" fontAlgn="base"/>
            <a:r>
              <a:rPr lang="en-US" sz="2000" b="0" i="0" dirty="0">
                <a:effectLst/>
                <a:latin typeface="Times New Roman" panose="02020603050405020304" pitchFamily="18" charset="0"/>
                <a:cs typeface="Times New Roman" panose="02020603050405020304" pitchFamily="18" charset="0"/>
              </a:rPr>
              <a:t>He now can enjoy a little time away from me and know I am being well cared for.  He has been my sole caregiver since my stroke 4-1/2 years ago. </a:t>
            </a:r>
          </a:p>
          <a:p>
            <a:pPr algn="l" rtl="0" fontAlgn="base"/>
            <a:r>
              <a:rPr lang="en-US" sz="2000" b="0" i="0" dirty="0">
                <a:effectLst/>
                <a:latin typeface="Times New Roman" panose="02020603050405020304" pitchFamily="18" charset="0"/>
                <a:cs typeface="Times New Roman" panose="02020603050405020304" pitchFamily="18" charset="0"/>
              </a:rPr>
              <a:t>He has devoted himself to my care day and night.  </a:t>
            </a:r>
          </a:p>
          <a:p>
            <a:pPr algn="l" rtl="0" fontAlgn="base"/>
            <a:r>
              <a:rPr lang="en-US" sz="2000" b="0" i="0" dirty="0">
                <a:effectLst/>
                <a:latin typeface="Times New Roman" panose="02020603050405020304" pitchFamily="18" charset="0"/>
                <a:cs typeface="Times New Roman" panose="02020603050405020304" pitchFamily="18" charset="0"/>
              </a:rPr>
              <a:t>It has been quite a burden for him to keep up with everything inside and out! </a:t>
            </a:r>
          </a:p>
          <a:p>
            <a:pPr algn="l" rtl="0" fontAlgn="base"/>
            <a:r>
              <a:rPr lang="en-US" sz="2000" b="0" i="0" dirty="0">
                <a:effectLst/>
                <a:latin typeface="Times New Roman" panose="02020603050405020304" pitchFamily="18" charset="0"/>
                <a:cs typeface="Times New Roman" panose="02020603050405020304" pitchFamily="18" charset="0"/>
              </a:rPr>
              <a:t>We can't say enough good things about Becky H. She has gone out of her way many times to insure we understand everything and helped us in every way possible.  It's so nice to know someone actually cares! </a:t>
            </a:r>
          </a:p>
          <a:p>
            <a:pPr algn="l" rtl="0" fontAlgn="base"/>
            <a:r>
              <a:rPr lang="en-US" sz="2000" b="0" i="0" dirty="0">
                <a:effectLst/>
                <a:latin typeface="Times New Roman" panose="02020603050405020304" pitchFamily="18" charset="0"/>
                <a:cs typeface="Times New Roman" panose="02020603050405020304" pitchFamily="18" charset="0"/>
              </a:rPr>
              <a:t>Thank you again for this wonderful program! </a:t>
            </a:r>
          </a:p>
          <a:p>
            <a:pPr algn="l" rtl="0" fontAlgn="base"/>
            <a:r>
              <a:rPr lang="en-US" sz="2000" b="0" i="0" dirty="0">
                <a:effectLst/>
                <a:latin typeface="Times New Roman" panose="02020603050405020304" pitchFamily="18" charset="0"/>
                <a:cs typeface="Times New Roman" panose="02020603050405020304" pitchFamily="18" charset="0"/>
              </a:rPr>
              <a:t>Keep up the good work.”</a:t>
            </a: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6" name="Picture 5" descr="The logo for Southern Maine Area Agency on Aging">
            <a:extLst>
              <a:ext uri="{FF2B5EF4-FFF2-40B4-BE49-F238E27FC236}">
                <a16:creationId xmlns:a16="http://schemas.microsoft.com/office/drawing/2014/main" id="{B6ADD5D2-C0DF-3425-8FFF-6E0FFD7BF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935" y="4669277"/>
            <a:ext cx="3757157" cy="1687073"/>
          </a:xfrm>
          <a:prstGeom prst="rect">
            <a:avLst/>
          </a:prstGeom>
        </p:spPr>
      </p:pic>
    </p:spTree>
    <p:extLst>
      <p:ext uri="{BB962C8B-B14F-4D97-AF65-F5344CB8AC3E}">
        <p14:creationId xmlns:p14="http://schemas.microsoft.com/office/powerpoint/2010/main" val="51638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73556"/>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Times New Roman" panose="02020603050405020304" pitchFamily="18" charset="0"/>
                <a:cs typeface="Times New Roman" panose="02020603050405020304" pitchFamily="18" charset="0"/>
              </a:rPr>
              <a:t>General Requirements for all Respite Programs</a:t>
            </a:r>
            <a:endPar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9A484F86-285C-15EC-B894-10772C26A859}"/>
              </a:ext>
            </a:extLst>
          </p:cNvPr>
          <p:cNvSpPr txBox="1"/>
          <p:nvPr/>
        </p:nvSpPr>
        <p:spPr>
          <a:xfrm>
            <a:off x="457199" y="1379577"/>
            <a:ext cx="8414951" cy="624786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 and care recipient both reside at home in Maine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Cannot reside in Assisted Living, Skilled Nursing Facility, Residential Living, etc.</a:t>
            </a:r>
          </a:p>
          <a:p>
            <a:pPr lvl="1"/>
            <a:endParaRPr lang="en-US"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 is informal provider of care, meaning they do not receive any money for the care they provide</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 recipient cannot be receiving services through any other state or federal Home and Community Services program, unless the care recipient is on a waiting list for services</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Caregivers may only access one program per federal fiscal year</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October 1 through September 30</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Tree>
    <p:extLst>
      <p:ext uri="{BB962C8B-B14F-4D97-AF65-F5344CB8AC3E}">
        <p14:creationId xmlns:p14="http://schemas.microsoft.com/office/powerpoint/2010/main" val="32642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30</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Words of Appreciation: Caregiver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351908" y="1188919"/>
            <a:ext cx="8334892" cy="5386090"/>
          </a:xfrm>
          <a:prstGeom prst="rect">
            <a:avLst/>
          </a:prstGeom>
          <a:noFill/>
        </p:spPr>
        <p:txBody>
          <a:bodyPr wrap="square" rtlCol="0">
            <a:spAutoFit/>
          </a:bodyPr>
          <a:lstStyle/>
          <a:p>
            <a:pPr algn="l" rtl="0" fontAlgn="base"/>
            <a:endParaRPr lang="en-US" sz="2000" dirty="0">
              <a:solidFill>
                <a:srgbClr val="000000"/>
              </a:solidFill>
              <a:latin typeface="Times New Roman" panose="02020603050405020304" pitchFamily="18" charset="0"/>
              <a:cs typeface="Times New Roman" panose="02020603050405020304" pitchFamily="18" charset="0"/>
            </a:endParaRPr>
          </a:p>
          <a:p>
            <a:pPr algn="l" rtl="0" fontAlgn="base"/>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I received the Respite for ME check this week and I wanted to tell you how very grateful I am!  This money allowed me to make sure that my mother is comfortable and safe, by getting her a sofa bed while she is doing home physical therapy to improve her walking and stair climbing ability.  I was able to install a 2</a:t>
            </a:r>
            <a:r>
              <a:rPr lang="en-US" sz="2000" b="0" i="0" baseline="30000" dirty="0">
                <a:effectLst/>
                <a:latin typeface="Times New Roman" panose="02020603050405020304" pitchFamily="18" charset="0"/>
                <a:cs typeface="Times New Roman" panose="02020603050405020304" pitchFamily="18" charset="0"/>
              </a:rPr>
              <a:t>nd</a:t>
            </a:r>
            <a:r>
              <a:rPr lang="en-US" sz="2000" b="0" i="0" dirty="0">
                <a:effectLst/>
                <a:latin typeface="Times New Roman" panose="02020603050405020304" pitchFamily="18" charset="0"/>
                <a:cs typeface="Times New Roman" panose="02020603050405020304" pitchFamily="18" charset="0"/>
              </a:rPr>
              <a:t> stair railing banister and grab bars for the stairs as well.  I also got her a much needed and wanted recliner.  I even got a massage for myself which was so very needed and appreciated.  </a:t>
            </a:r>
          </a:p>
          <a:p>
            <a:pPr algn="l" rtl="0" fontAlgn="base"/>
            <a:r>
              <a:rPr lang="en-US" sz="2000" b="0" i="0" dirty="0">
                <a:effectLst/>
                <a:latin typeface="Times New Roman" panose="02020603050405020304" pitchFamily="18" charset="0"/>
                <a:cs typeface="Times New Roman" panose="02020603050405020304" pitchFamily="18" charset="0"/>
              </a:rPr>
              <a:t>This program is truly amazing and helped me provide things for my mother that she needs and deserves.  I love having her live with me, but it can be hard and challenging at times.  This provided us both with things we truly needed. I cannot say enough. </a:t>
            </a:r>
          </a:p>
          <a:p>
            <a:pPr algn="l" rtl="0" fontAlgn="base"/>
            <a:r>
              <a:rPr lang="en-US" sz="2000" b="0" i="0" dirty="0">
                <a:effectLst/>
                <a:latin typeface="Times New Roman" panose="02020603050405020304" pitchFamily="18" charset="0"/>
                <a:cs typeface="Times New Roman" panose="02020603050405020304" pitchFamily="18" charset="0"/>
              </a:rPr>
              <a:t>Thank you so very much!!” </a:t>
            </a:r>
          </a:p>
          <a:p>
            <a:pPr algn="l" rtl="0" fontAlgn="base"/>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6" name="Picture 5" descr="The logo for Southern Maine Area Agency on Aging">
            <a:extLst>
              <a:ext uri="{FF2B5EF4-FFF2-40B4-BE49-F238E27FC236}">
                <a16:creationId xmlns:a16="http://schemas.microsoft.com/office/drawing/2014/main" id="{B6ADD5D2-C0DF-3425-8FFF-6E0FFD7BF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462" y="4572000"/>
            <a:ext cx="3864630" cy="1735331"/>
          </a:xfrm>
          <a:prstGeom prst="rect">
            <a:avLst/>
          </a:prstGeom>
        </p:spPr>
      </p:pic>
    </p:spTree>
    <p:extLst>
      <p:ext uri="{BB962C8B-B14F-4D97-AF65-F5344CB8AC3E}">
        <p14:creationId xmlns:p14="http://schemas.microsoft.com/office/powerpoint/2010/main" val="32971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31</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Words of Appreciation: Caregiver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351908" y="1188919"/>
            <a:ext cx="8334892" cy="5078313"/>
          </a:xfrm>
          <a:prstGeom prst="rect">
            <a:avLst/>
          </a:prstGeom>
          <a:noFill/>
        </p:spPr>
        <p:txBody>
          <a:bodyPr wrap="square" rtlCol="0">
            <a:spAutoFit/>
          </a:bodyPr>
          <a:lstStyle/>
          <a:p>
            <a:pPr algn="l" rtl="0" fontAlgn="base"/>
            <a:endParaRPr lang="en-US" sz="2000" dirty="0">
              <a:solidFill>
                <a:srgbClr val="000000"/>
              </a:solidFill>
              <a:latin typeface="Times New Roman" panose="02020603050405020304" pitchFamily="18" charset="0"/>
              <a:cs typeface="Times New Roman" panose="02020603050405020304" pitchFamily="18" charset="0"/>
            </a:endParaRPr>
          </a:p>
          <a:p>
            <a:pPr algn="l" rtl="0" fontAlgn="base"/>
            <a:r>
              <a:rPr lang="en-US" sz="2000"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I want to thank you for all your help with the R4ME program. I have been recently enrolled and the amount of stress/relief it has already provided me has been tremendous. I consider myself at a young age for caregiving, and the amount of financial stress I have, has been somewhat relieved with this program. I would like to be working, but as a </a:t>
            </a:r>
            <a:r>
              <a:rPr lang="en-US" sz="2000" dirty="0">
                <a:latin typeface="Times New Roman" panose="02020603050405020304" pitchFamily="18" charset="0"/>
                <a:cs typeface="Times New Roman" panose="02020603050405020304" pitchFamily="18" charset="0"/>
              </a:rPr>
              <a:t>caregiver </a:t>
            </a:r>
            <a:r>
              <a:rPr lang="en-US" sz="2000" b="0" i="0" dirty="0">
                <a:effectLst/>
                <a:latin typeface="Times New Roman" panose="02020603050405020304" pitchFamily="18" charset="0"/>
                <a:cs typeface="Times New Roman" panose="02020603050405020304" pitchFamily="18" charset="0"/>
              </a:rPr>
              <a:t>this is unrealistic at this time. I want to keep my husband home as long as possible, and this program has allowed me with options. Trying to figure out my future (financially), how to navigate doctors’ appointments and to keep him home safely, this program has been so beneficial already. Thank you!!”</a:t>
            </a: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pPr algn="l" rtl="0" fontAlgn="base"/>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8" name="Picture 7" descr="SeniorsPlus logo">
            <a:extLst>
              <a:ext uri="{FF2B5EF4-FFF2-40B4-BE49-F238E27FC236}">
                <a16:creationId xmlns:a16="http://schemas.microsoft.com/office/drawing/2014/main" id="{216C817B-1A63-C2B6-A438-A97BEC8C969F}"/>
              </a:ext>
            </a:extLst>
          </p:cNvPr>
          <p:cNvPicPr>
            <a:picLocks noChangeAspect="1"/>
          </p:cNvPicPr>
          <p:nvPr/>
        </p:nvPicPr>
        <p:blipFill>
          <a:blip r:embed="rId3"/>
          <a:stretch>
            <a:fillRect/>
          </a:stretch>
        </p:blipFill>
        <p:spPr>
          <a:xfrm>
            <a:off x="3051047" y="4242816"/>
            <a:ext cx="3027505" cy="2024416"/>
          </a:xfrm>
          <a:prstGeom prst="rect">
            <a:avLst/>
          </a:prstGeom>
        </p:spPr>
      </p:pic>
    </p:spTree>
    <p:extLst>
      <p:ext uri="{BB962C8B-B14F-4D97-AF65-F5344CB8AC3E}">
        <p14:creationId xmlns:p14="http://schemas.microsoft.com/office/powerpoint/2010/main" val="270483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32</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Words of Appreciation: Caregiver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351908" y="1188919"/>
            <a:ext cx="8462908" cy="6432530"/>
          </a:xfrm>
          <a:prstGeom prst="rect">
            <a:avLst/>
          </a:prstGeom>
          <a:noFill/>
        </p:spPr>
        <p:txBody>
          <a:bodyPr wrap="square" rtlCol="0">
            <a:spAutoFit/>
          </a:bodyPr>
          <a:lstStyle/>
          <a:p>
            <a:pPr algn="l" rtl="0" fontAlgn="base"/>
            <a:endParaRPr lang="en-US" sz="2000" dirty="0">
              <a:solidFill>
                <a:srgbClr val="000000"/>
              </a:solidFill>
              <a:latin typeface="Times New Roman" panose="02020603050405020304" pitchFamily="18" charset="0"/>
              <a:cs typeface="Times New Roman" panose="02020603050405020304" pitchFamily="18" charset="0"/>
            </a:endParaRPr>
          </a:p>
          <a:p>
            <a:pPr fontAlgn="base"/>
            <a:r>
              <a:rPr lang="en-US" sz="2000"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I want to thank you from the bottom of my heart for helping me to get this grant.  I have learned so much about things I can do to help my mom and myself from your agency and CITE.  The things I have purchased have been so helpful, particularly the large-scale digital clock and the Echo show.  I’ve been able to drop in on my mom using the Echo show when she has been unable to make her phone work.  There is a bit of learning curve, but Mom actually called me using it yesterday, and she was so proud of herself.  Being able to check on her using the Echo show has saved me so much time, stress and worry already.  I also took my mom to a local adult daycare.  I was quite anxious taking her there, I did not know how </a:t>
            </a:r>
            <a:r>
              <a:rPr lang="en-US" dirty="0">
                <a:latin typeface="Times New Roman" panose="02020603050405020304" pitchFamily="18" charset="0"/>
                <a:cs typeface="Times New Roman" panose="02020603050405020304" pitchFamily="18" charset="0"/>
              </a:rPr>
              <a:t>she</a:t>
            </a:r>
            <a:r>
              <a:rPr lang="en-US" dirty="0">
                <a:solidFill>
                  <a:srgbClr val="000000"/>
                </a:solidFill>
                <a:latin typeface="Times New Roman" panose="02020603050405020304" pitchFamily="18" charset="0"/>
                <a:cs typeface="Times New Roman" panose="02020603050405020304" pitchFamily="18" charset="0"/>
              </a:rPr>
              <a:t> would feel about the entire situation.  It was such an incredibly positive experience for her, she came home glowing.  I really did not know how much she would benefit from being in a friendly, supportive environment away from home.  There is no way I could afford to take her there without this grant, so I would never have known it would benefit both of us.  </a:t>
            </a:r>
          </a:p>
          <a:p>
            <a:pPr fontAlgn="base"/>
            <a:r>
              <a:rPr lang="en-US" dirty="0">
                <a:solidFill>
                  <a:srgbClr val="000000"/>
                </a:solidFill>
                <a:latin typeface="Times New Roman" panose="02020603050405020304" pitchFamily="18" charset="0"/>
                <a:cs typeface="Times New Roman" panose="02020603050405020304" pitchFamily="18" charset="0"/>
              </a:rPr>
              <a:t>I am hoping that you all understand how much </a:t>
            </a:r>
          </a:p>
          <a:p>
            <a:pPr fontAlgn="base"/>
            <a:r>
              <a:rPr lang="en-US" dirty="0">
                <a:solidFill>
                  <a:srgbClr val="000000"/>
                </a:solidFill>
                <a:latin typeface="Times New Roman" panose="02020603050405020304" pitchFamily="18" charset="0"/>
                <a:cs typeface="Times New Roman" panose="02020603050405020304" pitchFamily="18" charset="0"/>
              </a:rPr>
              <a:t>good your work does... I will never forget how </a:t>
            </a:r>
          </a:p>
          <a:p>
            <a:pPr fontAlgn="base"/>
            <a:r>
              <a:rPr lang="en-US" dirty="0">
                <a:solidFill>
                  <a:srgbClr val="000000"/>
                </a:solidFill>
                <a:latin typeface="Times New Roman" panose="02020603050405020304" pitchFamily="18" charset="0"/>
                <a:cs typeface="Times New Roman" panose="02020603050405020304" pitchFamily="18" charset="0"/>
              </a:rPr>
              <a:t>you gave me help when I felt hopeless.  Thank you again.”  </a:t>
            </a:r>
          </a:p>
          <a:p>
            <a:pPr algn="l" rtl="0" fontAlgn="base"/>
            <a:r>
              <a:rPr lang="en-US" b="0" i="0" dirty="0">
                <a:solidFill>
                  <a:srgbClr val="000000"/>
                </a:solidFill>
                <a:effectLst/>
                <a:latin typeface="Times New Roman" panose="02020603050405020304" pitchFamily="18" charset="0"/>
                <a:cs typeface="Times New Roman" panose="02020603050405020304" pitchFamily="18" charset="0"/>
              </a:rPr>
              <a:t> </a:t>
            </a:r>
            <a:r>
              <a:rPr lang="en-US" sz="1800" b="0" i="0" dirty="0">
                <a:solidFill>
                  <a:srgbClr val="000000"/>
                </a:solidFill>
                <a:effectLst/>
                <a:latin typeface="Calibri" panose="020F0502020204030204" pitchFamily="34" charset="0"/>
              </a:rPr>
              <a:t> </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6" name="Picture 5" descr="Eastern Area Agency on Aging logo">
            <a:extLst>
              <a:ext uri="{FF2B5EF4-FFF2-40B4-BE49-F238E27FC236}">
                <a16:creationId xmlns:a16="http://schemas.microsoft.com/office/drawing/2014/main" id="{ACC245A7-E47D-BE45-B8C4-DBE6078CFBDA}"/>
              </a:ext>
            </a:extLst>
          </p:cNvPr>
          <p:cNvPicPr>
            <a:picLocks noChangeAspect="1"/>
          </p:cNvPicPr>
          <p:nvPr/>
        </p:nvPicPr>
        <p:blipFill>
          <a:blip r:embed="rId3"/>
          <a:stretch>
            <a:fillRect/>
          </a:stretch>
        </p:blipFill>
        <p:spPr>
          <a:xfrm>
            <a:off x="6124082" y="4844373"/>
            <a:ext cx="2192385" cy="1631239"/>
          </a:xfrm>
          <a:prstGeom prst="rect">
            <a:avLst/>
          </a:prstGeom>
        </p:spPr>
      </p:pic>
    </p:spTree>
    <p:extLst>
      <p:ext uri="{BB962C8B-B14F-4D97-AF65-F5344CB8AC3E}">
        <p14:creationId xmlns:p14="http://schemas.microsoft.com/office/powerpoint/2010/main" val="245397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33</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48864"/>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Words of Appreciation: Caregiver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p:nvPr/>
        </p:nvSpPr>
        <p:spPr>
          <a:xfrm>
            <a:off x="351908" y="1188918"/>
            <a:ext cx="8490434" cy="4154984"/>
          </a:xfrm>
          <a:prstGeom prst="rect">
            <a:avLst/>
          </a:prstGeom>
          <a:noFill/>
        </p:spPr>
        <p:txBody>
          <a:bodyPr wrap="square" rtlCol="0">
            <a:spAutoFit/>
          </a:bodyPr>
          <a:lstStyle/>
          <a:p>
            <a:pPr algn="l" rtl="0" fontAlgn="base"/>
            <a:endParaRPr lang="en-US" sz="2000" dirty="0">
              <a:solidFill>
                <a:srgbClr val="000000"/>
              </a:solidFill>
              <a:latin typeface="Times New Roman" panose="02020603050405020304" pitchFamily="18" charset="0"/>
              <a:cs typeface="Times New Roman" panose="02020603050405020304" pitchFamily="18" charset="0"/>
            </a:endParaRP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Staff assisted the caregiver of a care recipient who is legally blind.  The </a:t>
            </a:r>
            <a:r>
              <a:rPr lang="en-US" sz="2000" dirty="0">
                <a:solidFill>
                  <a:srgbClr val="000000"/>
                </a:solidFill>
                <a:latin typeface="Times New Roman" panose="02020603050405020304" pitchFamily="18" charset="0"/>
                <a:cs typeface="Times New Roman" panose="02020603050405020304" pitchFamily="18" charset="0"/>
              </a:rPr>
              <a:t>family </a:t>
            </a:r>
            <a:r>
              <a:rPr lang="en-US" sz="2000" b="0" i="0" dirty="0">
                <a:solidFill>
                  <a:srgbClr val="000000"/>
                </a:solidFill>
                <a:effectLst/>
                <a:latin typeface="Times New Roman" panose="02020603050405020304" pitchFamily="18" charset="0"/>
                <a:cs typeface="Times New Roman" panose="02020603050405020304" pitchFamily="18" charset="0"/>
              </a:rPr>
              <a:t>was able to use grant funds to travel from Aroostook county to Massachusetts to try out an Assistive Technology for people with visual impairment.  The care recipient did not choose to purchase the device, because it did not fit his needs.  However, the family was grateful to be able to use grant funds to assist with transportation costs and make an educated decision.  The family is thankful to have access to grant funds and is currently working with the IRIS network of Maine to find a more suitable device.  The family “considers the program a blessing and cannot thank the program enough”.   </a:t>
            </a:r>
          </a:p>
          <a:p>
            <a:pPr algn="l" rtl="0" fontAlgn="base"/>
            <a:r>
              <a:rPr lang="en-US" sz="2000" b="0" i="0" dirty="0">
                <a:solidFill>
                  <a:srgbClr val="000000"/>
                </a:solidFill>
                <a:effectLst/>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pic>
        <p:nvPicPr>
          <p:cNvPr id="6" name="Picture 5" descr="Aroostook Agency on Aging logo">
            <a:extLst>
              <a:ext uri="{FF2B5EF4-FFF2-40B4-BE49-F238E27FC236}">
                <a16:creationId xmlns:a16="http://schemas.microsoft.com/office/drawing/2014/main" id="{64BF5E2B-219C-CAAD-AB32-E9290C399DA4}"/>
              </a:ext>
            </a:extLst>
          </p:cNvPr>
          <p:cNvPicPr>
            <a:picLocks noChangeAspect="1"/>
          </p:cNvPicPr>
          <p:nvPr/>
        </p:nvPicPr>
        <p:blipFill>
          <a:blip r:embed="rId3"/>
          <a:stretch>
            <a:fillRect/>
          </a:stretch>
        </p:blipFill>
        <p:spPr>
          <a:xfrm>
            <a:off x="3142416" y="4395349"/>
            <a:ext cx="2859168" cy="1961001"/>
          </a:xfrm>
          <a:prstGeom prst="rect">
            <a:avLst/>
          </a:prstGeom>
        </p:spPr>
      </p:pic>
    </p:spTree>
    <p:extLst>
      <p:ext uri="{BB962C8B-B14F-4D97-AF65-F5344CB8AC3E}">
        <p14:creationId xmlns:p14="http://schemas.microsoft.com/office/powerpoint/2010/main" val="404087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51245"/>
            <a:ext cx="9153378" cy="169277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r>
              <a:rPr lang="en-US" sz="34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Aroostook Agency on Aging</a:t>
            </a:r>
          </a:p>
          <a:p>
            <a:pPr algn="ctr" eaLnBrk="1" hangingPunct="1"/>
            <a:endParaRPr lang="en-US" sz="3400" dirty="0">
              <a:solidFill>
                <a:schemeClr val="bg1"/>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6861A42F-9331-4BD8-99AC-55C49992AF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424649" y="2910681"/>
            <a:ext cx="2162360" cy="2162360"/>
          </a:xfrm>
        </p:spPr>
      </p:pic>
      <p:sp>
        <p:nvSpPr>
          <p:cNvPr id="11" name="Content Placeholder 10">
            <a:extLst>
              <a:ext uri="{FF2B5EF4-FFF2-40B4-BE49-F238E27FC236}">
                <a16:creationId xmlns:a16="http://schemas.microsoft.com/office/drawing/2014/main" id="{423B484D-2B84-415B-A314-6CDBFF926024}"/>
              </a:ext>
            </a:extLst>
          </p:cNvPr>
          <p:cNvSpPr>
            <a:spLocks noGrp="1"/>
          </p:cNvSpPr>
          <p:nvPr>
            <p:ph sz="half" idx="2"/>
          </p:nvPr>
        </p:nvSpPr>
        <p:spPr>
          <a:xfrm>
            <a:off x="2590800" y="1600200"/>
            <a:ext cx="6096000" cy="4525963"/>
          </a:xfrm>
        </p:spPr>
        <p:txBody>
          <a:bodyPr>
            <a:normAutofit/>
          </a:bodyPr>
          <a:lstStyle/>
          <a:p>
            <a:pPr algn="l">
              <a:buFont typeface="Arial" panose="020B0604020202020204" pitchFamily="34" charset="0"/>
              <a:buChar char="•"/>
            </a:pPr>
            <a:r>
              <a:rPr lang="en-US" sz="2400" b="1" i="0" dirty="0">
                <a:solidFill>
                  <a:srgbClr val="141414"/>
                </a:solidFill>
                <a:effectLst/>
                <a:latin typeface="Times New Roman" panose="02020603050405020304" pitchFamily="18" charset="0"/>
                <a:cs typeface="Times New Roman" panose="02020603050405020304" pitchFamily="18" charset="0"/>
              </a:rPr>
              <a:t>County Served: Aroostook</a:t>
            </a:r>
            <a:endParaRPr lang="en-US" sz="2400"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2A53A6"/>
                </a:solidFill>
                <a:effectLst/>
                <a:latin typeface="Times New Roman" panose="02020603050405020304" pitchFamily="18" charset="0"/>
                <a:cs typeface="Times New Roman" panose="02020603050405020304" pitchFamily="18" charset="0"/>
                <a:hlinkClick r:id="rId3"/>
              </a:rPr>
              <a:t>Aroostook Area Agency on Aging Website</a:t>
            </a:r>
            <a:endParaRPr lang="en-US" sz="2400"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Phone</a:t>
            </a:r>
            <a:r>
              <a:rPr lang="en-US" sz="2400" b="0" i="0" dirty="0">
                <a:solidFill>
                  <a:srgbClr val="141414"/>
                </a:solidFill>
                <a:effectLst/>
                <a:latin typeface="Times New Roman" panose="02020603050405020304" pitchFamily="18" charset="0"/>
                <a:cs typeface="Times New Roman" panose="02020603050405020304" pitchFamily="18" charset="0"/>
              </a:rPr>
              <a:t>: 207-764-3396</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Toll Free</a:t>
            </a:r>
            <a:r>
              <a:rPr lang="en-US" sz="2400" b="0" i="0" dirty="0">
                <a:solidFill>
                  <a:srgbClr val="141414"/>
                </a:solidFill>
                <a:effectLst/>
                <a:latin typeface="Times New Roman" panose="02020603050405020304" pitchFamily="18" charset="0"/>
                <a:cs typeface="Times New Roman" panose="02020603050405020304" pitchFamily="18" charset="0"/>
              </a:rPr>
              <a:t>: 1-800-439-1789</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Fax</a:t>
            </a:r>
            <a:r>
              <a:rPr lang="en-US" sz="2400" b="0" i="0" dirty="0">
                <a:solidFill>
                  <a:srgbClr val="141414"/>
                </a:solidFill>
                <a:effectLst/>
                <a:latin typeface="Times New Roman" panose="02020603050405020304" pitchFamily="18" charset="0"/>
                <a:cs typeface="Times New Roman" panose="02020603050405020304" pitchFamily="18" charset="0"/>
              </a:rPr>
              <a:t>: 207-764-6182</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Address</a:t>
            </a:r>
            <a:r>
              <a:rPr lang="en-US" sz="2400" b="0" i="0" dirty="0">
                <a:solidFill>
                  <a:srgbClr val="141414"/>
                </a:solidFill>
                <a:effectLst/>
                <a:latin typeface="Times New Roman" panose="02020603050405020304" pitchFamily="18" charset="0"/>
                <a:cs typeface="Times New Roman" panose="02020603050405020304" pitchFamily="18" charset="0"/>
              </a:rPr>
              <a:t>: 260 Main Street, Suite B, </a:t>
            </a:r>
          </a:p>
          <a:p>
            <a:pPr marL="0" indent="0" algn="l">
              <a:buNone/>
            </a:pPr>
            <a:r>
              <a:rPr lang="en-US" sz="2400" b="0" i="0" dirty="0">
                <a:solidFill>
                  <a:srgbClr val="141414"/>
                </a:solidFill>
                <a:effectLst/>
                <a:latin typeface="Times New Roman" panose="02020603050405020304" pitchFamily="18" charset="0"/>
                <a:cs typeface="Times New Roman" panose="02020603050405020304" pitchFamily="18" charset="0"/>
              </a:rPr>
              <a:t>    Presque Isle, ME 04769</a:t>
            </a:r>
          </a:p>
          <a:p>
            <a:r>
              <a:rPr lang="en-US" sz="2400" b="0" i="0" u="sng" dirty="0">
                <a:solidFill>
                  <a:srgbClr val="141414"/>
                </a:solidFill>
                <a:effectLst/>
                <a:latin typeface="Times New Roman" panose="02020603050405020304" pitchFamily="18" charset="0"/>
                <a:cs typeface="Times New Roman" panose="02020603050405020304" pitchFamily="18" charset="0"/>
              </a:rPr>
              <a:t>Hours of Operation</a:t>
            </a:r>
            <a:r>
              <a:rPr lang="en-US" sz="2400" b="0" i="0" dirty="0">
                <a:solidFill>
                  <a:srgbClr val="141414"/>
                </a:solidFill>
                <a:effectLst/>
                <a:latin typeface="Times New Roman" panose="02020603050405020304" pitchFamily="18" charset="0"/>
                <a:cs typeface="Times New Roman" panose="02020603050405020304" pitchFamily="18" charset="0"/>
              </a:rPr>
              <a:t>: Monday-Friday</a:t>
            </a:r>
          </a:p>
          <a:p>
            <a:pPr marL="0" indent="0" algn="l">
              <a:buNone/>
            </a:pPr>
            <a:r>
              <a:rPr lang="en-US" sz="2400" b="0" i="0" dirty="0">
                <a:solidFill>
                  <a:srgbClr val="141414"/>
                </a:solidFill>
                <a:effectLst/>
                <a:latin typeface="Times New Roman" panose="02020603050405020304" pitchFamily="18" charset="0"/>
                <a:cs typeface="Times New Roman" panose="02020603050405020304" pitchFamily="18" charset="0"/>
              </a:rPr>
              <a:t>	8:00 a.m. to 4:30 p.m. </a:t>
            </a:r>
            <a:br>
              <a:rPr lang="en-US" sz="2400" b="0" i="0" dirty="0">
                <a:solidFill>
                  <a:srgbClr val="141414"/>
                </a:solidFill>
                <a:effectLst/>
                <a:latin typeface="Times New Roman" panose="02020603050405020304" pitchFamily="18" charset="0"/>
                <a:cs typeface="Times New Roman" panose="02020603050405020304" pitchFamily="18" charset="0"/>
              </a:rPr>
            </a:br>
            <a:endParaRPr lang="en-US" sz="2400" dirty="0"/>
          </a:p>
        </p:txBody>
      </p:sp>
      <p:sp>
        <p:nvSpPr>
          <p:cNvPr id="5" name="Footer Placeholder 4"/>
          <p:cNvSpPr>
            <a:spLocks noGrp="1"/>
          </p:cNvSpPr>
          <p:nvPr>
            <p:ph type="ftr" sz="quarter" idx="11"/>
          </p:nvPr>
        </p:nvSpPr>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549667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51245"/>
            <a:ext cx="9153378" cy="169277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r>
              <a:rPr lang="en-US" sz="34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Eastern Area Agency on Aging</a:t>
            </a:r>
          </a:p>
          <a:p>
            <a:pPr algn="ctr" eaLnBrk="1" hangingPunct="1"/>
            <a:endParaRPr lang="en-US" sz="3400" dirty="0">
              <a:solidFill>
                <a:schemeClr val="bg1"/>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6861A42F-9331-4BD8-99AC-55C49992AF9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263047" y="2749079"/>
            <a:ext cx="2192054" cy="2192054"/>
          </a:xfrm>
        </p:spPr>
      </p:pic>
      <p:sp>
        <p:nvSpPr>
          <p:cNvPr id="11" name="Content Placeholder 10">
            <a:extLst>
              <a:ext uri="{FF2B5EF4-FFF2-40B4-BE49-F238E27FC236}">
                <a16:creationId xmlns:a16="http://schemas.microsoft.com/office/drawing/2014/main" id="{423B484D-2B84-415B-A314-6CDBFF926024}"/>
              </a:ext>
            </a:extLst>
          </p:cNvPr>
          <p:cNvSpPr>
            <a:spLocks noGrp="1"/>
          </p:cNvSpPr>
          <p:nvPr>
            <p:ph sz="half" idx="2"/>
          </p:nvPr>
        </p:nvSpPr>
        <p:spPr>
          <a:xfrm>
            <a:off x="2590800" y="1981200"/>
            <a:ext cx="6096000" cy="4144963"/>
          </a:xfrm>
        </p:spPr>
        <p:txBody>
          <a:bodyPr>
            <a:normAutofit fontScale="85000" lnSpcReduction="20000"/>
          </a:bodyPr>
          <a:lstStyle/>
          <a:p>
            <a:pPr algn="l">
              <a:buFont typeface="Arial" panose="020B0604020202020204" pitchFamily="34" charset="0"/>
              <a:buChar char="•"/>
            </a:pPr>
            <a:r>
              <a:rPr lang="en-US" b="1" i="0" dirty="0">
                <a:solidFill>
                  <a:srgbClr val="141414"/>
                </a:solidFill>
                <a:effectLst/>
                <a:latin typeface="Times New Roman" panose="02020603050405020304" pitchFamily="18" charset="0"/>
                <a:cs typeface="Times New Roman" panose="02020603050405020304" pitchFamily="18" charset="0"/>
              </a:rPr>
              <a:t>Counties Served: Hancock, Penobscot, Piscataquis, and Washington</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dirty="0">
                <a:solidFill>
                  <a:srgbClr val="2A53A6"/>
                </a:solidFill>
                <a:effectLst/>
                <a:latin typeface="Times New Roman" panose="02020603050405020304" pitchFamily="18" charset="0"/>
                <a:cs typeface="Times New Roman" panose="02020603050405020304" pitchFamily="18" charset="0"/>
                <a:hlinkClick r:id="rId3"/>
              </a:rPr>
              <a:t>Eastern Agency on Aging Website</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Phone</a:t>
            </a:r>
            <a:r>
              <a:rPr lang="en-US" b="0" i="0" dirty="0">
                <a:solidFill>
                  <a:srgbClr val="141414"/>
                </a:solidFill>
                <a:effectLst/>
                <a:latin typeface="Times New Roman" panose="02020603050405020304" pitchFamily="18" charset="0"/>
                <a:cs typeface="Times New Roman" panose="02020603050405020304" pitchFamily="18" charset="0"/>
              </a:rPr>
              <a:t>: 207-941-2865</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Toll Free</a:t>
            </a:r>
            <a:r>
              <a:rPr lang="en-US" b="0" i="0" dirty="0">
                <a:solidFill>
                  <a:srgbClr val="141414"/>
                </a:solidFill>
                <a:effectLst/>
                <a:latin typeface="Times New Roman" panose="02020603050405020304" pitchFamily="18" charset="0"/>
                <a:cs typeface="Times New Roman" panose="02020603050405020304" pitchFamily="18" charset="0"/>
              </a:rPr>
              <a:t>: 1-800-432-7812</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Fax</a:t>
            </a:r>
            <a:r>
              <a:rPr lang="en-US" b="0" i="0" dirty="0">
                <a:solidFill>
                  <a:srgbClr val="141414"/>
                </a:solidFill>
                <a:effectLst/>
                <a:latin typeface="Times New Roman" panose="02020603050405020304" pitchFamily="18" charset="0"/>
                <a:cs typeface="Times New Roman" panose="02020603050405020304" pitchFamily="18" charset="0"/>
              </a:rPr>
              <a:t>: 207-941-2869</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Address</a:t>
            </a:r>
            <a:r>
              <a:rPr lang="en-US" b="0" i="0" dirty="0">
                <a:solidFill>
                  <a:srgbClr val="141414"/>
                </a:solidFill>
                <a:effectLst/>
                <a:latin typeface="Times New Roman" panose="02020603050405020304" pitchFamily="18" charset="0"/>
                <a:cs typeface="Times New Roman" panose="02020603050405020304" pitchFamily="18" charset="0"/>
              </a:rPr>
              <a:t>: 240 State Street, Brewer, ME 04412</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Hours of Operation</a:t>
            </a:r>
            <a:r>
              <a:rPr lang="en-US" b="0" i="0" dirty="0">
                <a:solidFill>
                  <a:srgbClr val="141414"/>
                </a:solidFill>
                <a:effectLst/>
                <a:latin typeface="Times New Roman" panose="02020603050405020304" pitchFamily="18" charset="0"/>
                <a:cs typeface="Times New Roman" panose="02020603050405020304" pitchFamily="18" charset="0"/>
              </a:rPr>
              <a:t>: Monday-Friday</a:t>
            </a:r>
            <a:br>
              <a:rPr lang="en-US" b="0" i="0" dirty="0">
                <a:solidFill>
                  <a:srgbClr val="141414"/>
                </a:solidFill>
                <a:effectLst/>
                <a:latin typeface="Times New Roman" panose="02020603050405020304" pitchFamily="18" charset="0"/>
                <a:cs typeface="Times New Roman" panose="02020603050405020304" pitchFamily="18" charset="0"/>
              </a:rPr>
            </a:br>
            <a:r>
              <a:rPr lang="en-US" b="0" i="0" dirty="0">
                <a:solidFill>
                  <a:srgbClr val="141414"/>
                </a:solidFill>
                <a:effectLst/>
                <a:latin typeface="Times New Roman" panose="02020603050405020304" pitchFamily="18" charset="0"/>
                <a:cs typeface="Times New Roman" panose="02020603050405020304" pitchFamily="18" charset="0"/>
              </a:rPr>
              <a:t>	8:00 a.m. to 4:30 p.m. </a:t>
            </a:r>
          </a:p>
          <a:p>
            <a:pPr marL="0" indent="0" algn="l">
              <a:buNone/>
            </a:pPr>
            <a:br>
              <a:rPr lang="en-US" b="0" i="0" dirty="0">
                <a:solidFill>
                  <a:srgbClr val="141414"/>
                </a:solidFill>
                <a:effectLst/>
                <a:latin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11"/>
          </p:nvPr>
        </p:nvSpPr>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660405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51245"/>
            <a:ext cx="9153378" cy="169277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r>
              <a:rPr lang="en-US" sz="34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SeniorsPlus</a:t>
            </a:r>
          </a:p>
          <a:p>
            <a:pPr algn="ctr" eaLnBrk="1" hangingPunct="1"/>
            <a:endParaRPr lang="en-US" sz="3400" dirty="0">
              <a:solidFill>
                <a:schemeClr val="bg1"/>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6861A42F-9331-4BD8-99AC-55C49992AF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424649" y="3296011"/>
            <a:ext cx="1905000" cy="1134340"/>
          </a:xfrm>
        </p:spPr>
      </p:pic>
      <p:sp>
        <p:nvSpPr>
          <p:cNvPr id="11" name="Content Placeholder 10">
            <a:extLst>
              <a:ext uri="{FF2B5EF4-FFF2-40B4-BE49-F238E27FC236}">
                <a16:creationId xmlns:a16="http://schemas.microsoft.com/office/drawing/2014/main" id="{423B484D-2B84-415B-A314-6CDBFF926024}"/>
              </a:ext>
            </a:extLst>
          </p:cNvPr>
          <p:cNvSpPr>
            <a:spLocks noGrp="1"/>
          </p:cNvSpPr>
          <p:nvPr>
            <p:ph sz="half" idx="2"/>
          </p:nvPr>
        </p:nvSpPr>
        <p:spPr>
          <a:xfrm>
            <a:off x="2590800" y="1981200"/>
            <a:ext cx="6096000" cy="4144963"/>
          </a:xfrm>
        </p:spPr>
        <p:txBody>
          <a:bodyPr>
            <a:noAutofit/>
          </a:bodyPr>
          <a:lstStyle/>
          <a:p>
            <a:pPr algn="l">
              <a:buFont typeface="Arial" panose="020B0604020202020204" pitchFamily="34" charset="0"/>
              <a:buChar char="•"/>
            </a:pPr>
            <a:r>
              <a:rPr lang="en-US" sz="2400" b="1" i="0" dirty="0">
                <a:solidFill>
                  <a:srgbClr val="141414"/>
                </a:solidFill>
                <a:effectLst/>
                <a:latin typeface="Times New Roman" panose="02020603050405020304" pitchFamily="18" charset="0"/>
                <a:cs typeface="Times New Roman" panose="02020603050405020304" pitchFamily="18" charset="0"/>
              </a:rPr>
              <a:t>Counties Served: Androscoggin, Franklin, and Oxford</a:t>
            </a:r>
            <a:endParaRPr lang="en-US" sz="2400"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dirty="0">
                <a:solidFill>
                  <a:srgbClr val="2A53A6"/>
                </a:solidFill>
                <a:effectLst/>
                <a:latin typeface="Times New Roman" panose="02020603050405020304" pitchFamily="18" charset="0"/>
                <a:cs typeface="Times New Roman" panose="02020603050405020304" pitchFamily="18" charset="0"/>
                <a:hlinkClick r:id="rId3"/>
              </a:rPr>
              <a:t>SeniorsPlus website</a:t>
            </a:r>
            <a:endParaRPr lang="en-US" sz="2400"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Phone</a:t>
            </a:r>
            <a:r>
              <a:rPr lang="en-US" sz="2400" b="0" i="0" dirty="0">
                <a:solidFill>
                  <a:srgbClr val="141414"/>
                </a:solidFill>
                <a:effectLst/>
                <a:latin typeface="Times New Roman" panose="02020603050405020304" pitchFamily="18" charset="0"/>
                <a:cs typeface="Times New Roman" panose="02020603050405020304" pitchFamily="18" charset="0"/>
              </a:rPr>
              <a:t>: 207-795-4010</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Toll Free</a:t>
            </a:r>
            <a:r>
              <a:rPr lang="en-US" sz="2400" b="0" i="0" dirty="0">
                <a:solidFill>
                  <a:srgbClr val="141414"/>
                </a:solidFill>
                <a:effectLst/>
                <a:latin typeface="Times New Roman" panose="02020603050405020304" pitchFamily="18" charset="0"/>
                <a:cs typeface="Times New Roman" panose="02020603050405020304" pitchFamily="18" charset="0"/>
              </a:rPr>
              <a:t>: 1-800-427-1241</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Fax</a:t>
            </a:r>
            <a:r>
              <a:rPr lang="en-US" sz="2400" b="0" i="0" dirty="0">
                <a:solidFill>
                  <a:srgbClr val="141414"/>
                </a:solidFill>
                <a:effectLst/>
                <a:latin typeface="Times New Roman" panose="02020603050405020304" pitchFamily="18" charset="0"/>
                <a:cs typeface="Times New Roman" panose="02020603050405020304" pitchFamily="18" charset="0"/>
              </a:rPr>
              <a:t>: 207-795-4009</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Address</a:t>
            </a:r>
            <a:r>
              <a:rPr lang="en-US" sz="2400" b="0" i="0" dirty="0">
                <a:solidFill>
                  <a:srgbClr val="141414"/>
                </a:solidFill>
                <a:effectLst/>
                <a:latin typeface="Times New Roman" panose="02020603050405020304" pitchFamily="18" charset="0"/>
                <a:cs typeface="Times New Roman" panose="02020603050405020304" pitchFamily="18" charset="0"/>
              </a:rPr>
              <a:t>: 8 Falcon Road, Lewiston, ME 04243</a:t>
            </a:r>
          </a:p>
          <a:p>
            <a:pPr algn="l">
              <a:buFont typeface="Arial" panose="020B0604020202020204" pitchFamily="34" charset="0"/>
              <a:buChar char="•"/>
            </a:pPr>
            <a:r>
              <a:rPr lang="en-US" sz="2400" b="0" i="0" u="sng" dirty="0">
                <a:solidFill>
                  <a:srgbClr val="141414"/>
                </a:solidFill>
                <a:effectLst/>
                <a:latin typeface="Times New Roman" panose="02020603050405020304" pitchFamily="18" charset="0"/>
                <a:cs typeface="Times New Roman" panose="02020603050405020304" pitchFamily="18" charset="0"/>
              </a:rPr>
              <a:t>Hours of Operation</a:t>
            </a:r>
            <a:r>
              <a:rPr lang="en-US" sz="2400" b="0" i="0" dirty="0">
                <a:solidFill>
                  <a:srgbClr val="141414"/>
                </a:solidFill>
                <a:effectLst/>
                <a:latin typeface="Times New Roman" panose="02020603050405020304" pitchFamily="18" charset="0"/>
                <a:cs typeface="Times New Roman" panose="02020603050405020304" pitchFamily="18" charset="0"/>
              </a:rPr>
              <a:t>: Monday-Friday</a:t>
            </a:r>
            <a:br>
              <a:rPr lang="en-US" sz="2400" b="0" i="0" dirty="0">
                <a:solidFill>
                  <a:srgbClr val="141414"/>
                </a:solidFill>
                <a:effectLst/>
                <a:latin typeface="Times New Roman" panose="02020603050405020304" pitchFamily="18" charset="0"/>
                <a:cs typeface="Times New Roman" panose="02020603050405020304" pitchFamily="18" charset="0"/>
              </a:rPr>
            </a:br>
            <a:r>
              <a:rPr lang="en-US" sz="2400" b="0" i="0" dirty="0">
                <a:solidFill>
                  <a:srgbClr val="141414"/>
                </a:solidFill>
                <a:effectLst/>
                <a:latin typeface="Times New Roman" panose="02020603050405020304" pitchFamily="18" charset="0"/>
                <a:cs typeface="Times New Roman" panose="02020603050405020304" pitchFamily="18" charset="0"/>
              </a:rPr>
              <a:t>8:30 a.m. to 4:30 p.m. </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23331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151245"/>
            <a:ext cx="9153378" cy="1692771"/>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r>
              <a:rPr lang="en-US" sz="34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Southern Maine Agency on Aging</a:t>
            </a:r>
          </a:p>
          <a:p>
            <a:pPr algn="ctr" eaLnBrk="1" hangingPunct="1"/>
            <a:endParaRPr lang="en-US" sz="3400" dirty="0">
              <a:solidFill>
                <a:schemeClr val="bg1"/>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6861A42F-9331-4BD8-99AC-55C49992AF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44858" y="3296687"/>
            <a:ext cx="2445942" cy="1304501"/>
          </a:xfrm>
        </p:spPr>
      </p:pic>
      <p:sp>
        <p:nvSpPr>
          <p:cNvPr id="11" name="Content Placeholder 10">
            <a:extLst>
              <a:ext uri="{FF2B5EF4-FFF2-40B4-BE49-F238E27FC236}">
                <a16:creationId xmlns:a16="http://schemas.microsoft.com/office/drawing/2014/main" id="{423B484D-2B84-415B-A314-6CDBFF926024}"/>
              </a:ext>
            </a:extLst>
          </p:cNvPr>
          <p:cNvSpPr>
            <a:spLocks noGrp="1"/>
          </p:cNvSpPr>
          <p:nvPr>
            <p:ph sz="half" idx="2"/>
          </p:nvPr>
        </p:nvSpPr>
        <p:spPr>
          <a:xfrm>
            <a:off x="2590800" y="1981200"/>
            <a:ext cx="6096000" cy="4144963"/>
          </a:xfrm>
        </p:spPr>
        <p:txBody>
          <a:bodyPr>
            <a:normAutofit fontScale="85000" lnSpcReduction="10000"/>
          </a:bodyPr>
          <a:lstStyle/>
          <a:p>
            <a:pPr algn="l">
              <a:buFont typeface="Arial" panose="020B0604020202020204" pitchFamily="34" charset="0"/>
              <a:buChar char="•"/>
            </a:pPr>
            <a:r>
              <a:rPr lang="en-US" b="1" i="0" dirty="0">
                <a:solidFill>
                  <a:srgbClr val="141414"/>
                </a:solidFill>
                <a:effectLst/>
                <a:latin typeface="Times New Roman" panose="02020603050405020304" pitchFamily="18" charset="0"/>
                <a:cs typeface="Times New Roman" panose="02020603050405020304" pitchFamily="18" charset="0"/>
              </a:rPr>
              <a:t>Counties Served: Cumberland (except Harpswell and Brunswick only) and York</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dirty="0">
                <a:solidFill>
                  <a:srgbClr val="2A53A6"/>
                </a:solidFill>
                <a:effectLst/>
                <a:latin typeface="Times New Roman" panose="02020603050405020304" pitchFamily="18" charset="0"/>
                <a:cs typeface="Times New Roman" panose="02020603050405020304" pitchFamily="18" charset="0"/>
                <a:hlinkClick r:id="rId4"/>
              </a:rPr>
              <a:t>Southern Maine Agency on Aging website</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Phone</a:t>
            </a:r>
            <a:r>
              <a:rPr lang="en-US" b="0" i="0" dirty="0">
                <a:solidFill>
                  <a:srgbClr val="141414"/>
                </a:solidFill>
                <a:effectLst/>
                <a:latin typeface="Times New Roman" panose="02020603050405020304" pitchFamily="18" charset="0"/>
                <a:cs typeface="Times New Roman" panose="02020603050405020304" pitchFamily="18" charset="0"/>
              </a:rPr>
              <a:t>: 207-396-6500</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Toll Free</a:t>
            </a:r>
            <a:r>
              <a:rPr lang="en-US" b="0" i="0" dirty="0">
                <a:solidFill>
                  <a:srgbClr val="141414"/>
                </a:solidFill>
                <a:effectLst/>
                <a:latin typeface="Times New Roman" panose="02020603050405020304" pitchFamily="18" charset="0"/>
                <a:cs typeface="Times New Roman" panose="02020603050405020304" pitchFamily="18" charset="0"/>
              </a:rPr>
              <a:t>: 1-800-427-7411</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Fax</a:t>
            </a:r>
            <a:r>
              <a:rPr lang="en-US" b="0" i="0" dirty="0">
                <a:solidFill>
                  <a:srgbClr val="141414"/>
                </a:solidFill>
                <a:effectLst/>
                <a:latin typeface="Times New Roman" panose="02020603050405020304" pitchFamily="18" charset="0"/>
                <a:cs typeface="Times New Roman" panose="02020603050405020304" pitchFamily="18" charset="0"/>
              </a:rPr>
              <a:t>: 207-517-6240</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Address</a:t>
            </a:r>
            <a:r>
              <a:rPr lang="en-US" b="0" i="0" dirty="0">
                <a:solidFill>
                  <a:srgbClr val="141414"/>
                </a:solidFill>
                <a:effectLst/>
                <a:latin typeface="Times New Roman" panose="02020603050405020304" pitchFamily="18" charset="0"/>
                <a:cs typeface="Times New Roman" panose="02020603050405020304" pitchFamily="18" charset="0"/>
              </a:rPr>
              <a:t>: 30 Barra Road, Biddeford, ME 04005</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Hours of Operation</a:t>
            </a:r>
            <a:r>
              <a:rPr lang="en-US" b="0" i="0" dirty="0">
                <a:solidFill>
                  <a:srgbClr val="141414"/>
                </a:solidFill>
                <a:effectLst/>
                <a:latin typeface="Times New Roman" panose="02020603050405020304" pitchFamily="18" charset="0"/>
                <a:cs typeface="Times New Roman" panose="02020603050405020304" pitchFamily="18" charset="0"/>
              </a:rPr>
              <a:t>: Monday-Friday</a:t>
            </a:r>
            <a:br>
              <a:rPr lang="en-US" b="0" i="0" dirty="0">
                <a:solidFill>
                  <a:srgbClr val="141414"/>
                </a:solidFill>
                <a:effectLst/>
                <a:latin typeface="Times New Roman" panose="02020603050405020304" pitchFamily="18" charset="0"/>
                <a:cs typeface="Times New Roman" panose="02020603050405020304" pitchFamily="18" charset="0"/>
              </a:rPr>
            </a:br>
            <a:r>
              <a:rPr lang="en-US" b="0" i="0" dirty="0">
                <a:solidFill>
                  <a:srgbClr val="141414"/>
                </a:solidFill>
                <a:effectLst/>
                <a:latin typeface="Times New Roman" panose="02020603050405020304" pitchFamily="18" charset="0"/>
                <a:cs typeface="Times New Roman" panose="02020603050405020304" pitchFamily="18" charset="0"/>
              </a:rPr>
              <a:t>	8:00 a.m. to 4:30 p.m. </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199740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428244"/>
            <a:ext cx="9153378" cy="2246769"/>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br>
              <a:rPr lang="en-US" sz="34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Spectrum Generations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(Central Maine Area Agency on Aging)</a:t>
            </a:r>
          </a:p>
          <a:p>
            <a:pPr algn="ctr" eaLnBrk="1" hangingPunct="1"/>
            <a:endParaRPr lang="en-US" sz="3400" dirty="0">
              <a:solidFill>
                <a:schemeClr val="bg1"/>
              </a:solidFill>
              <a:latin typeface="Times New Roman" panose="02020603050405020304" pitchFamily="18"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6861A42F-9331-4BD8-99AC-55C49992AF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04800" y="2967187"/>
            <a:ext cx="2325449" cy="1943016"/>
          </a:xfrm>
        </p:spPr>
      </p:pic>
      <p:sp>
        <p:nvSpPr>
          <p:cNvPr id="11" name="Content Placeholder 10">
            <a:extLst>
              <a:ext uri="{FF2B5EF4-FFF2-40B4-BE49-F238E27FC236}">
                <a16:creationId xmlns:a16="http://schemas.microsoft.com/office/drawing/2014/main" id="{423B484D-2B84-415B-A314-6CDBFF926024}"/>
              </a:ext>
            </a:extLst>
          </p:cNvPr>
          <p:cNvSpPr>
            <a:spLocks noGrp="1"/>
          </p:cNvSpPr>
          <p:nvPr>
            <p:ph sz="half" idx="2"/>
          </p:nvPr>
        </p:nvSpPr>
        <p:spPr>
          <a:xfrm>
            <a:off x="2590800" y="1981200"/>
            <a:ext cx="6096000" cy="4144963"/>
          </a:xfrm>
        </p:spPr>
        <p:txBody>
          <a:bodyPr>
            <a:normAutofit fontScale="85000" lnSpcReduction="20000"/>
          </a:bodyPr>
          <a:lstStyle/>
          <a:p>
            <a:pPr algn="l">
              <a:buFont typeface="Arial" panose="020B0604020202020204" pitchFamily="34" charset="0"/>
              <a:buChar char="•"/>
            </a:pPr>
            <a:r>
              <a:rPr lang="en-US" b="1" i="0" dirty="0">
                <a:solidFill>
                  <a:srgbClr val="141414"/>
                </a:solidFill>
                <a:effectLst/>
                <a:latin typeface="Times New Roman" panose="02020603050405020304" pitchFamily="18" charset="0"/>
                <a:cs typeface="Times New Roman" panose="02020603050405020304" pitchFamily="18" charset="0"/>
              </a:rPr>
              <a:t>Counties Served: Cumberland (Harpswell and Brunswick only), Kennebec, Knox, Lincoln, Sagadahoc, Somerset, and Waldo</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dirty="0">
                <a:solidFill>
                  <a:srgbClr val="2A53A6"/>
                </a:solidFill>
                <a:effectLst/>
                <a:latin typeface="Times New Roman" panose="02020603050405020304" pitchFamily="18" charset="0"/>
                <a:cs typeface="Times New Roman" panose="02020603050405020304" pitchFamily="18" charset="0"/>
                <a:hlinkClick r:id="rId3"/>
              </a:rPr>
              <a:t>Spectrum Generations website</a:t>
            </a:r>
            <a:endParaRPr lang="en-US" b="0" i="0" dirty="0">
              <a:solidFill>
                <a:srgbClr val="14141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Phone</a:t>
            </a:r>
            <a:r>
              <a:rPr lang="en-US" b="0" i="0" dirty="0">
                <a:solidFill>
                  <a:srgbClr val="141414"/>
                </a:solidFill>
                <a:effectLst/>
                <a:latin typeface="Times New Roman" panose="02020603050405020304" pitchFamily="18" charset="0"/>
                <a:cs typeface="Times New Roman" panose="02020603050405020304" pitchFamily="18" charset="0"/>
              </a:rPr>
              <a:t>: 207-622-9212</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Toll Free</a:t>
            </a:r>
            <a:r>
              <a:rPr lang="en-US" b="0" i="0" dirty="0">
                <a:solidFill>
                  <a:srgbClr val="141414"/>
                </a:solidFill>
                <a:effectLst/>
                <a:latin typeface="Times New Roman" panose="02020603050405020304" pitchFamily="18" charset="0"/>
                <a:cs typeface="Times New Roman" panose="02020603050405020304" pitchFamily="18" charset="0"/>
              </a:rPr>
              <a:t>: 1-800-639-1553</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Fax</a:t>
            </a:r>
            <a:r>
              <a:rPr lang="en-US" b="0" i="0" dirty="0">
                <a:solidFill>
                  <a:srgbClr val="141414"/>
                </a:solidFill>
                <a:effectLst/>
                <a:latin typeface="Times New Roman" panose="02020603050405020304" pitchFamily="18" charset="0"/>
                <a:cs typeface="Times New Roman" panose="02020603050405020304" pitchFamily="18" charset="0"/>
              </a:rPr>
              <a:t>: 207-622-7857</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Address</a:t>
            </a:r>
            <a:r>
              <a:rPr lang="en-US" b="0" i="0" dirty="0">
                <a:solidFill>
                  <a:srgbClr val="141414"/>
                </a:solidFill>
                <a:effectLst/>
                <a:latin typeface="Times New Roman" panose="02020603050405020304" pitchFamily="18" charset="0"/>
                <a:cs typeface="Times New Roman" panose="02020603050405020304" pitchFamily="18" charset="0"/>
              </a:rPr>
              <a:t>: One Weston Court Suite 109, Augusta, ME 04330</a:t>
            </a:r>
          </a:p>
          <a:p>
            <a:pPr algn="l">
              <a:buFont typeface="Arial" panose="020B0604020202020204" pitchFamily="34" charset="0"/>
              <a:buChar char="•"/>
            </a:pPr>
            <a:r>
              <a:rPr lang="en-US" b="0" i="0" u="sng" dirty="0">
                <a:solidFill>
                  <a:srgbClr val="141414"/>
                </a:solidFill>
                <a:effectLst/>
                <a:latin typeface="Times New Roman" panose="02020603050405020304" pitchFamily="18" charset="0"/>
                <a:cs typeface="Times New Roman" panose="02020603050405020304" pitchFamily="18" charset="0"/>
              </a:rPr>
              <a:t>Hours of Operation</a:t>
            </a:r>
            <a:r>
              <a:rPr lang="en-US" b="0" i="0" dirty="0">
                <a:solidFill>
                  <a:srgbClr val="141414"/>
                </a:solidFill>
                <a:effectLst/>
                <a:latin typeface="Times New Roman" panose="02020603050405020304" pitchFamily="18" charset="0"/>
                <a:cs typeface="Times New Roman" panose="02020603050405020304" pitchFamily="18" charset="0"/>
              </a:rPr>
              <a:t>: Monday-Friday</a:t>
            </a:r>
            <a:br>
              <a:rPr lang="en-US" b="0" i="0" dirty="0">
                <a:solidFill>
                  <a:srgbClr val="141414"/>
                </a:solidFill>
                <a:effectLst/>
                <a:latin typeface="Times New Roman" panose="02020603050405020304" pitchFamily="18" charset="0"/>
                <a:cs typeface="Times New Roman" panose="02020603050405020304" pitchFamily="18" charset="0"/>
              </a:rPr>
            </a:br>
            <a:r>
              <a:rPr lang="en-US" b="0" i="0" dirty="0">
                <a:solidFill>
                  <a:srgbClr val="141414"/>
                </a:solidFill>
                <a:effectLst/>
                <a:latin typeface="Times New Roman" panose="02020603050405020304" pitchFamily="18" charset="0"/>
                <a:cs typeface="Times New Roman" panose="02020603050405020304" pitchFamily="18" charset="0"/>
              </a:rPr>
              <a:t>	8:00 a.m. to 4:30 p.m. </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087264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DE72C6-7067-432E-A04B-6684B33D0546}" type="slidenum">
              <a:rPr lang="en-US" smtClean="0"/>
              <a:t>39</a:t>
            </a:fld>
            <a:endParaRPr lang="en-US"/>
          </a:p>
        </p:txBody>
      </p:sp>
      <p:sp>
        <p:nvSpPr>
          <p:cNvPr id="5" name="Title 4"/>
          <p:cNvSpPr>
            <a:spLocks noGrp="1"/>
          </p:cNvSpPr>
          <p:nvPr>
            <p:ph type="title" idx="4294967295"/>
          </p:nvPr>
        </p:nvSpPr>
        <p:spPr>
          <a:xfrm>
            <a:off x="0" y="0"/>
            <a:ext cx="9144000" cy="914400"/>
          </a:xfrm>
          <a:prstGeom prst="rect">
            <a:avLst/>
          </a:prstGeom>
          <a:solidFill>
            <a:srgbClr val="004D8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0"/>
              </a:spcBef>
              <a:defRPr/>
            </a:pPr>
            <a:r>
              <a:rPr lang="en-US" sz="3600">
                <a:latin typeface="Times New Roman"/>
                <a:cs typeface="Times New Roman"/>
              </a:rPr>
              <a:t> Additional Resources</a:t>
            </a:r>
            <a:endParaRPr kumimoji="0" lang="en-US" sz="36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0" y="1143001"/>
            <a:ext cx="9144000" cy="3124199"/>
          </a:xfrm>
        </p:spPr>
        <p:txBody>
          <a:bodyPr vert="horz" lIns="91440" tIns="45720" rIns="91440" bIns="45720" rtlCol="0" anchor="t">
            <a:normAutofit/>
          </a:bodyPr>
          <a:lstStyle/>
          <a:p>
            <a:pPr marL="0" indent="0" algn="ctr">
              <a:spcBef>
                <a:spcPts val="0"/>
              </a:spcBef>
              <a:buNone/>
            </a:pP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Respite for ME Grants Year One Evaluation Report:  </a:t>
            </a:r>
            <a:r>
              <a:rPr lang="en-US" sz="2400" dirty="0">
                <a:latin typeface="Times New Roman" panose="02020603050405020304" pitchFamily="18" charset="0"/>
                <a:cs typeface="Times New Roman" panose="02020603050405020304" pitchFamily="18" charset="0"/>
                <a:hlinkClick r:id="rId3"/>
              </a:rPr>
              <a:t>Respite-for-ME-Evaluation-Report-2022-2023.pdf (maine.gov)</a:t>
            </a: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Family Caregiver Grant Pilot Program Public Law</a:t>
            </a:r>
            <a:r>
              <a:rPr lang="en-US" sz="2400" dirty="0">
                <a:latin typeface="Times New Roman" panose="02020603050405020304" pitchFamily="18" charset="0"/>
                <a:cs typeface="Times New Roman" panose="02020603050405020304" pitchFamily="18" charset="0"/>
                <a:hlinkClick r:id="rId4"/>
              </a:rPr>
              <a:t>: getPDF.asp (mainelegislature.org)</a:t>
            </a:r>
            <a:endParaRPr lang="en-US" sz="2400" dirty="0">
              <a:latin typeface="Times New Roman" panose="02020603050405020304" pitchFamily="18" charset="0"/>
              <a:cs typeface="Times New Roman" panose="02020603050405020304" pitchFamily="18" charset="0"/>
            </a:endParaRPr>
          </a:p>
          <a:p>
            <a:pPr>
              <a:spcBef>
                <a:spcPts val="0"/>
              </a:spcBef>
            </a:pPr>
            <a:r>
              <a:rPr lang="en-US" sz="2400" dirty="0">
                <a:latin typeface="Times New Roman" panose="02020603050405020304" pitchFamily="18" charset="0"/>
                <a:cs typeface="Times New Roman" panose="02020603050405020304" pitchFamily="18" charset="0"/>
              </a:rPr>
              <a:t>TCARE® ACL Accreditation: </a:t>
            </a:r>
            <a:r>
              <a:rPr lang="en-US" sz="2400" dirty="0">
                <a:latin typeface="Times New Roman" panose="02020603050405020304" pitchFamily="18" charset="0"/>
                <a:cs typeface="Times New Roman" panose="02020603050405020304" pitchFamily="18" charset="0"/>
                <a:hlinkClick r:id="rId5"/>
              </a:rPr>
              <a:t>Tailored Caregiver Assessment and Referral (TCARE) (acl.gov)</a:t>
            </a:r>
            <a:endParaRPr lang="en-US" sz="2400" dirty="0">
              <a:latin typeface="Times New Roman" panose="02020603050405020304" pitchFamily="18" charset="0"/>
              <a:cs typeface="Times New Roman" panose="02020603050405020304" pitchFamily="18" charset="0"/>
            </a:endParaRPr>
          </a:p>
          <a:p>
            <a:pPr marL="0" indent="0" algn="ctr">
              <a:spcBef>
                <a:spcPts val="0"/>
              </a:spcBef>
              <a:buNone/>
            </a:pPr>
            <a:endParaRPr lang="en-US" sz="3100" dirty="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a:xfrm>
            <a:off x="2895600" y="6356350"/>
            <a:ext cx="3352800" cy="365125"/>
          </a:xfrm>
        </p:spPr>
        <p:txBody>
          <a:bodyPr/>
          <a:lstStyle/>
          <a:p>
            <a:r>
              <a:rPr lang="en-US"/>
              <a:t>Maine Department of Health and Human Services</a:t>
            </a:r>
          </a:p>
        </p:txBody>
      </p:sp>
      <p:pic>
        <p:nvPicPr>
          <p:cNvPr id="7" name="Picture 6" descr="State of Maine Department of Health and Human Services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Tree>
    <p:extLst>
      <p:ext uri="{BB962C8B-B14F-4D97-AF65-F5344CB8AC3E}">
        <p14:creationId xmlns:p14="http://schemas.microsoft.com/office/powerpoint/2010/main" val="412831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73556"/>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National Family Caregiver Support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9A484F86-285C-15EC-B894-10772C26A859}"/>
              </a:ext>
            </a:extLst>
          </p:cNvPr>
          <p:cNvSpPr txBox="1"/>
          <p:nvPr/>
        </p:nvSpPr>
        <p:spPr>
          <a:xfrm>
            <a:off x="457200" y="1379577"/>
            <a:ext cx="82296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National Family Caregiver Support Program (NFCSP) is federally funded and provides services to two categories of caregivers</a:t>
            </a: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Caregivers of Older Adults</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Anyone 18+ who cares for someone 60+</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Anyone 18+ who cares for someone with an Alzheimer’s Disease and Related Dementias (ADRD) diagnosis</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Person with diagnosis can be any age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Older Relative Caregivers, also known as Kinship Caregivers</a:t>
            </a:r>
          </a:p>
          <a:p>
            <a:pPr marL="800100" lvl="1"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Anyone 55+ who is caring for a relative child 18 or younger, who is not their biological or adoptive child</a:t>
            </a:r>
          </a:p>
          <a:p>
            <a:pPr marL="800100" lvl="1"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Anyone 55+ who is caring for a relative with a disability 18-59 years old</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Can be a biological or adoptive child</a:t>
            </a:r>
          </a:p>
          <a:p>
            <a:pPr lvl="2"/>
            <a:endParaRPr lang="en-US" sz="2000"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Tree>
    <p:extLst>
      <p:ext uri="{BB962C8B-B14F-4D97-AF65-F5344CB8AC3E}">
        <p14:creationId xmlns:p14="http://schemas.microsoft.com/office/powerpoint/2010/main" val="412193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DE72C6-7067-432E-A04B-6684B33D0546}" type="slidenum">
              <a:rPr lang="en-US" smtClean="0"/>
              <a:t>40</a:t>
            </a:fld>
            <a:endParaRPr lang="en-US"/>
          </a:p>
        </p:txBody>
      </p:sp>
      <p:sp>
        <p:nvSpPr>
          <p:cNvPr id="5" name="Title 4"/>
          <p:cNvSpPr>
            <a:spLocks noGrp="1"/>
          </p:cNvSpPr>
          <p:nvPr>
            <p:ph type="title" idx="4294967295"/>
          </p:nvPr>
        </p:nvSpPr>
        <p:spPr>
          <a:xfrm>
            <a:off x="0" y="0"/>
            <a:ext cx="9144000" cy="914400"/>
          </a:xfrm>
          <a:prstGeom prst="rect">
            <a:avLst/>
          </a:prstGeom>
          <a:solidFill>
            <a:srgbClr val="004D8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lt1"/>
                </a:solidFill>
                <a:effectLst/>
                <a:uLnTx/>
                <a:uFillTx/>
                <a:latin typeface="+mn-lt"/>
                <a:ea typeface="+mn-ea"/>
                <a:cs typeface="+mn-cs"/>
              </a:rPr>
              <a:t> </a:t>
            </a:r>
            <a:r>
              <a:rPr kumimoji="0" lang="en-US" sz="3600" b="0"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Questions?</a:t>
            </a:r>
          </a:p>
        </p:txBody>
      </p:sp>
      <p:sp>
        <p:nvSpPr>
          <p:cNvPr id="3" name="Content Placeholder 2"/>
          <p:cNvSpPr>
            <a:spLocks noGrp="1"/>
          </p:cNvSpPr>
          <p:nvPr>
            <p:ph idx="1"/>
          </p:nvPr>
        </p:nvSpPr>
        <p:spPr>
          <a:xfrm>
            <a:off x="0" y="1143001"/>
            <a:ext cx="9144000" cy="3124199"/>
          </a:xfrm>
        </p:spPr>
        <p:txBody>
          <a:bodyPr>
            <a:normAutofit fontScale="85000" lnSpcReduction="20000"/>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Catherine Slye, MA, LSW</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Family Caregiver Specialist, OADS</a:t>
            </a:r>
          </a:p>
          <a:p>
            <a:pPr marL="0" indent="0" algn="ctr">
              <a:spcBef>
                <a:spcPts val="0"/>
              </a:spcBef>
              <a:buNone/>
            </a:pPr>
            <a:r>
              <a:rPr lang="en-US" sz="2800" b="1" dirty="0">
                <a:latin typeface="Times New Roman" panose="02020603050405020304" pitchFamily="18" charset="0"/>
                <a:cs typeface="Times New Roman" panose="02020603050405020304" pitchFamily="18" charset="0"/>
                <a:hlinkClick r:id="rId3"/>
              </a:rPr>
              <a:t>catherine.slye@maine.gov</a:t>
            </a:r>
            <a:endParaRPr lang="en-US" sz="2800" b="1" dirty="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Ruth White, MHR, MSB</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Manager Service Coordination, </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Aroostook Agency on Aging</a:t>
            </a:r>
          </a:p>
          <a:p>
            <a:pPr marL="0" indent="0" algn="ctr">
              <a:spcBef>
                <a:spcPts val="0"/>
              </a:spcBef>
              <a:buNone/>
            </a:pPr>
            <a:r>
              <a:rPr lang="en-US" sz="2800" b="1" dirty="0">
                <a:latin typeface="Times New Roman" panose="02020603050405020304" pitchFamily="18" charset="0"/>
                <a:cs typeface="Times New Roman" panose="02020603050405020304" pitchFamily="18" charset="0"/>
                <a:hlinkClick r:id="rId4"/>
              </a:rPr>
              <a:t>ruth.white@aroostookaging.org</a:t>
            </a:r>
            <a:endParaRPr lang="en-US" sz="2800" b="1" dirty="0">
              <a:latin typeface="Times New Roman" panose="02020603050405020304" pitchFamily="18" charset="0"/>
              <a:cs typeface="Times New Roman" panose="02020603050405020304" pitchFamily="18" charset="0"/>
            </a:endParaRPr>
          </a:p>
          <a:p>
            <a:pPr marL="0" indent="0" algn="ctr">
              <a:spcBef>
                <a:spcPts val="0"/>
              </a:spcBef>
              <a:buNone/>
            </a:pPr>
            <a:endParaRPr lang="en-US" sz="2800" b="1" dirty="0">
              <a:latin typeface="Times New Roman" panose="02020603050405020304" pitchFamily="18" charset="0"/>
              <a:cs typeface="Times New Roman" panose="02020603050405020304" pitchFamily="18" charset="0"/>
            </a:endParaRPr>
          </a:p>
          <a:p>
            <a:pPr marL="0" indent="0">
              <a:buNone/>
            </a:pPr>
            <a:endParaRPr lang="en-US" sz="2800" b="1" dirty="0"/>
          </a:p>
          <a:p>
            <a:pPr marL="0" indent="0">
              <a:buNone/>
            </a:pPr>
            <a:endParaRPr lang="en-US" b="1" dirty="0"/>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a:xfrm>
            <a:off x="2895600" y="6356350"/>
            <a:ext cx="3352800" cy="365125"/>
          </a:xfrm>
        </p:spPr>
        <p:txBody>
          <a:bodyPr/>
          <a:lstStyle/>
          <a:p>
            <a:r>
              <a:rPr lang="en-US"/>
              <a:t>Maine Department of Health and Human Services</a:t>
            </a:r>
          </a:p>
        </p:txBody>
      </p:sp>
      <p:pic>
        <p:nvPicPr>
          <p:cNvPr id="7" name="Picture 6" descr="State of Maine Department of Health and Human Services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Tree>
    <p:extLst>
      <p:ext uri="{BB962C8B-B14F-4D97-AF65-F5344CB8AC3E}">
        <p14:creationId xmlns:p14="http://schemas.microsoft.com/office/powerpoint/2010/main" val="189720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a:solidFill>
                <a:prstClr val="black">
                  <a:tint val="75000"/>
                </a:prstClr>
              </a:solidFill>
            </a:endParaRPr>
          </a:p>
        </p:txBody>
      </p:sp>
      <p:sp>
        <p:nvSpPr>
          <p:cNvPr id="3" name="Text Box 5">
            <a:extLst>
              <a:ext uri="{FF2B5EF4-FFF2-40B4-BE49-F238E27FC236}">
                <a16:creationId xmlns:a16="http://schemas.microsoft.com/office/drawing/2014/main" id="{D24703FD-57FF-D92F-6700-44F139DC9FA9}"/>
              </a:ext>
            </a:extLst>
          </p:cNvPr>
          <p:cNvSpPr txBox="1">
            <a:spLocks noGrp="1" noChangeArrowheads="1"/>
          </p:cNvSpPr>
          <p:nvPr>
            <p:ph type="title" idx="4294967295"/>
          </p:nvPr>
        </p:nvSpPr>
        <p:spPr bwMode="auto">
          <a:xfrm>
            <a:off x="0" y="273556"/>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National Family Caregiver Support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344078" y="1329538"/>
            <a:ext cx="8455843" cy="526297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Services funded:</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Information and Assistance</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Case Management</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Public Education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Support Groups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Training and Counseling</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Respite</a:t>
            </a:r>
            <a:r>
              <a:rPr lang="en-US" dirty="0">
                <a:latin typeface="Times New Roman" panose="02020603050405020304" pitchFamily="18" charset="0"/>
                <a:cs typeface="Times New Roman" panose="02020603050405020304" pitchFamily="18" charset="0"/>
              </a:rPr>
              <a:t>*</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Adult Day Care</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In Home and Out of Home – Day and Overnight</a:t>
            </a:r>
            <a:r>
              <a:rPr lang="en-US" sz="23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Supplemental Services</a:t>
            </a:r>
            <a:r>
              <a:rPr lang="en-US" dirty="0">
                <a:latin typeface="Times New Roman" panose="02020603050405020304" pitchFamily="18" charset="0"/>
                <a:cs typeface="Times New Roman" panose="02020603050405020304" pitchFamily="18" charset="0"/>
              </a:rPr>
              <a:t>*</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Home Modifications – lifetime limit of $5000</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Assistive Technology</a:t>
            </a:r>
          </a:p>
          <a:p>
            <a:pPr marL="1257300" lvl="2"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Consumable Supplies</a:t>
            </a:r>
          </a:p>
          <a:p>
            <a:pPr lvl="2"/>
            <a:endParaRPr lang="en-US" sz="22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*financial allotments vary per AAA</a:t>
            </a:r>
          </a:p>
        </p:txBody>
      </p:sp>
    </p:spTree>
    <p:extLst>
      <p:ext uri="{BB962C8B-B14F-4D97-AF65-F5344CB8AC3E}">
        <p14:creationId xmlns:p14="http://schemas.microsoft.com/office/powerpoint/2010/main" val="81429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a:solidFill>
                <a:prstClr val="black">
                  <a:tint val="75000"/>
                </a:prstClr>
              </a:solidFill>
            </a:endParaRPr>
          </a:p>
        </p:txBody>
      </p:sp>
      <p:sp>
        <p:nvSpPr>
          <p:cNvPr id="3" name="Text Box 5">
            <a:extLst>
              <a:ext uri="{FF2B5EF4-FFF2-40B4-BE49-F238E27FC236}">
                <a16:creationId xmlns:a16="http://schemas.microsoft.com/office/drawing/2014/main" id="{D24703FD-57FF-D92F-6700-44F139DC9FA9}"/>
              </a:ext>
            </a:extLst>
          </p:cNvPr>
          <p:cNvSpPr txBox="1">
            <a:spLocks noGrp="1" noChangeArrowheads="1"/>
          </p:cNvSpPr>
          <p:nvPr>
            <p:ph type="title" idx="4294967295"/>
          </p:nvPr>
        </p:nvSpPr>
        <p:spPr bwMode="auto">
          <a:xfrm>
            <a:off x="0" y="273556"/>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National Family Caregiver Support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267878" y="1166108"/>
            <a:ext cx="8455843" cy="61709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Respite and Supplemental Services funds are prioritized for older caregivers:</a:t>
            </a:r>
          </a:p>
          <a:p>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With the greatest social and economic need; </a:t>
            </a:r>
          </a:p>
          <a:p>
            <a:pPr lvl="1"/>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Providing care to those 60+, or any age with ADRD;</a:t>
            </a:r>
          </a:p>
          <a:p>
            <a:pPr lvl="1"/>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Whose recipient is functionally impaired due to inability to perform at least 2 Activities of Daily Living without substantial assistance, including verbal reminding, physical cueing, or supervision; or</a:t>
            </a:r>
          </a:p>
          <a:p>
            <a:pPr lvl="1"/>
            <a:endParaRPr lang="en-US" sz="23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Due to cognitive or other mental impairment, recipient requires substantial supervision because they pose a serious health or safety hazard to themself or others</a:t>
            </a:r>
          </a:p>
          <a:p>
            <a:endParaRPr lang="en-US" sz="2400" dirty="0">
              <a:latin typeface="Times New Roman" panose="02020603050405020304" pitchFamily="18" charset="0"/>
              <a:cs typeface="Times New Roman" panose="02020603050405020304" pitchFamily="18" charset="0"/>
            </a:endParaRPr>
          </a:p>
          <a:p>
            <a:pPr lvl="2"/>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44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23687"/>
            <a:ext cx="9153378" cy="1384995"/>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Care Services for Adults with Alzheimer’s Disease or Related Disorders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9" name="TextBox 8">
            <a:extLst>
              <a:ext uri="{FF2B5EF4-FFF2-40B4-BE49-F238E27FC236}">
                <a16:creationId xmlns:a16="http://schemas.microsoft.com/office/drawing/2014/main" id="{9A484F86-285C-15EC-B894-10772C26A859}"/>
              </a:ext>
            </a:extLst>
          </p:cNvPr>
          <p:cNvSpPr txBox="1">
            <a:spLocks/>
          </p:cNvSpPr>
          <p:nvPr/>
        </p:nvSpPr>
        <p:spPr>
          <a:xfrm>
            <a:off x="455374" y="1751136"/>
            <a:ext cx="8231426" cy="51090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Respite Care Services for Adults with ADRD program, referred to as State Respite, is state funded and provides services to one category of caregivers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Caregivers must be caring for someone who has a physician’s medical diagnosis of ADRD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Times New Roman" panose="02020603050405020304" pitchFamily="18" charset="0"/>
                <a:cs typeface="Times New Roman" panose="02020603050405020304" pitchFamily="18" charset="0"/>
              </a:rPr>
              <a:t>Care recipients can have no more than $50,000 in assets as an individual or $75,000 as a couple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Individuals may be responsible for a 20%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Times New Roman" panose="02020603050405020304" pitchFamily="18" charset="0"/>
                <a:cs typeface="Times New Roman" panose="02020603050405020304" pitchFamily="18" charset="0"/>
              </a:rPr>
              <a:t>Current caregivers may access up to $5303 per federal fiscal year </a:t>
            </a:r>
          </a:p>
          <a:p>
            <a:pPr marL="800100" lvl="1" indent="-342900">
              <a:buFont typeface="Wingdings" panose="05000000000000000000" pitchFamily="2" charset="2"/>
              <a:buChar char="Ø"/>
              <a:defRPr/>
            </a:pPr>
            <a:r>
              <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a:t>
            </a:r>
            <a:r>
              <a:rPr lang="en-US" sz="2300" dirty="0" err="1">
                <a:latin typeface="Times New Roman" panose="02020603050405020304" pitchFamily="18" charset="0"/>
                <a:cs typeface="Times New Roman" panose="02020603050405020304" pitchFamily="18" charset="0"/>
              </a:rPr>
              <a:t>ctober</a:t>
            </a:r>
            <a:r>
              <a:rPr lang="en-US" sz="2300" dirty="0">
                <a:latin typeface="Times New Roman" panose="02020603050405020304" pitchFamily="18" charset="0"/>
                <a:cs typeface="Times New Roman" panose="02020603050405020304" pitchFamily="18" charset="0"/>
              </a:rPr>
              <a:t> 1 through September 30</a:t>
            </a:r>
          </a:p>
          <a:p>
            <a:pPr marL="800100" lvl="1" indent="-342900">
              <a:buFont typeface="Wingdings" panose="05000000000000000000" pitchFamily="2" charset="2"/>
              <a:buChar char="Ø"/>
              <a:defRPr/>
            </a:pPr>
            <a:r>
              <a:rPr kumimoji="0" lang="en-US" sz="23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Rate subject to change annually</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473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a:solidFill>
                <a:prstClr val="black">
                  <a:tint val="75000"/>
                </a:prstClr>
              </a:solidFill>
            </a:endParaRPr>
          </a:p>
        </p:txBody>
      </p:sp>
      <p:sp>
        <p:nvSpPr>
          <p:cNvPr id="3" name="Text Box 5">
            <a:extLst>
              <a:ext uri="{FF2B5EF4-FFF2-40B4-BE49-F238E27FC236}">
                <a16:creationId xmlns:a16="http://schemas.microsoft.com/office/drawing/2014/main" id="{D24703FD-57FF-D92F-6700-44F139DC9FA9}"/>
              </a:ext>
            </a:extLst>
          </p:cNvPr>
          <p:cNvSpPr txBox="1">
            <a:spLocks noGrp="1" noChangeArrowheads="1"/>
          </p:cNvSpPr>
          <p:nvPr>
            <p:ph type="title" idx="4294967295"/>
          </p:nvPr>
        </p:nvSpPr>
        <p:spPr bwMode="auto">
          <a:xfrm>
            <a:off x="0" y="119668"/>
            <a:ext cx="9153378" cy="1200329"/>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Respite Care Services for Adults with Alzheimer’s Disease or Related Disorders</a:t>
            </a: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267878" y="1458496"/>
            <a:ext cx="8536757"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Services funded:</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Respite Adult Day</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Respite In Home</a:t>
            </a:r>
          </a:p>
          <a:p>
            <a:pPr marL="1257300" lvl="2"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Day and Overnight</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Respite Out of Home</a:t>
            </a:r>
          </a:p>
          <a:p>
            <a:pPr marL="1257300" lvl="2"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Day and Overnight</a:t>
            </a:r>
          </a:p>
          <a:p>
            <a:pPr lvl="2"/>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Assistive Technology as a means of Respite</a:t>
            </a:r>
          </a:p>
          <a:p>
            <a:pPr marL="1257300" lvl="2"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Safety cameras or specialty door locks</a:t>
            </a:r>
          </a:p>
          <a:p>
            <a:pPr lvl="2"/>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Home Modifications</a:t>
            </a:r>
          </a:p>
          <a:p>
            <a:pPr marL="1257300" lvl="2"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Lifetime limit of $2000</a:t>
            </a:r>
          </a:p>
          <a:p>
            <a:pPr lvl="2"/>
            <a:endParaRPr lang="en-US" sz="2400" dirty="0">
              <a:latin typeface="Times New Roman" panose="02020603050405020304" pitchFamily="18" charset="0"/>
              <a:cs typeface="Times New Roman" panose="02020603050405020304" pitchFamily="18" charset="0"/>
            </a:endParaRPr>
          </a:p>
          <a:p>
            <a:pPr lvl="2"/>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26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a:solidFill>
                <a:prstClr val="black">
                  <a:tint val="75000"/>
                </a:prstClr>
              </a:solidFill>
            </a:endParaRPr>
          </a:p>
        </p:txBody>
      </p:sp>
      <p:sp>
        <p:nvSpPr>
          <p:cNvPr id="4" name="Text Box 5"/>
          <p:cNvSpPr txBox="1">
            <a:spLocks noGrp="1" noChangeArrowheads="1"/>
          </p:cNvSpPr>
          <p:nvPr>
            <p:ph type="title" idx="4294967295"/>
          </p:nvPr>
        </p:nvSpPr>
        <p:spPr bwMode="auto">
          <a:xfrm>
            <a:off x="0" y="230010"/>
            <a:ext cx="9153378" cy="892552"/>
          </a:xfrm>
          <a:prstGeom prst="rect">
            <a:avLst/>
          </a:prstGeom>
          <a:solidFill>
            <a:srgbClr val="004D80"/>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Family Caregiver Grant Pilot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a:xfrm>
            <a:off x="2667000" y="6356350"/>
            <a:ext cx="3657600" cy="365125"/>
          </a:xfrm>
        </p:spPr>
        <p:txBody>
          <a:bodyPr/>
          <a:lstStyle/>
          <a:p>
            <a:r>
              <a:rPr lang="en-US">
                <a:solidFill>
                  <a:prstClr val="black">
                    <a:tint val="75000"/>
                  </a:prstClr>
                </a:solidFill>
              </a:rPr>
              <a:t>Maine Department of Health and Human Services</a:t>
            </a:r>
          </a:p>
        </p:txBody>
      </p:sp>
      <p:sp>
        <p:nvSpPr>
          <p:cNvPr id="8" name="TextBox 7">
            <a:extLst>
              <a:ext uri="{FF2B5EF4-FFF2-40B4-BE49-F238E27FC236}">
                <a16:creationId xmlns:a16="http://schemas.microsoft.com/office/drawing/2014/main" id="{A8A75579-A3DA-13C9-C91F-EBFC430EE9B6}"/>
              </a:ext>
            </a:extLst>
          </p:cNvPr>
          <p:cNvSpPr txBox="1"/>
          <p:nvPr/>
        </p:nvSpPr>
        <p:spPr>
          <a:xfrm>
            <a:off x="406422" y="1353414"/>
            <a:ext cx="8455843" cy="563231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latin typeface="Times New Roman"/>
                <a:cs typeface="Times New Roman"/>
              </a:rPr>
              <a:t>In 2021 S.P. 577 – L.D. 1733 established the Family Caregiver Grant Pilot Program</a:t>
            </a:r>
          </a:p>
          <a:p>
            <a:endParaRPr lang="en-US" sz="2400" dirty="0">
              <a:latin typeface="Times New Roman"/>
              <a:cs typeface="Times New Roman"/>
            </a:endParaRPr>
          </a:p>
          <a:p>
            <a:pPr marL="285750" indent="-285750">
              <a:buFont typeface="Arial" panose="020B0604020202020204" pitchFamily="34" charset="0"/>
              <a:buChar char="•"/>
            </a:pPr>
            <a:r>
              <a:rPr lang="en-US" sz="2400" dirty="0">
                <a:latin typeface="Times New Roman"/>
                <a:cs typeface="Times New Roman"/>
              </a:rPr>
              <a:t>Allocated $5.1 million American Rescue Plan Act funds, of which $4.5 million is direct grants to caregivers</a:t>
            </a:r>
          </a:p>
          <a:p>
            <a:endParaRPr lang="en-US" sz="2400" dirty="0">
              <a:latin typeface="Times New Roman"/>
              <a:cs typeface="Times New Roman"/>
            </a:endParaRPr>
          </a:p>
          <a:p>
            <a:pPr marL="285750" indent="-285750">
              <a:buFont typeface="Arial" panose="020B0604020202020204" pitchFamily="34" charset="0"/>
              <a:buChar char="•"/>
            </a:pPr>
            <a:r>
              <a:rPr lang="en-US" sz="2400" dirty="0">
                <a:latin typeface="Times New Roman"/>
                <a:cs typeface="Times New Roman"/>
              </a:rPr>
              <a:t>Due to funding, caregivers must complete an attestation or provide proof that they were negatively financially impacted by COVID – 19</a:t>
            </a:r>
          </a:p>
          <a:p>
            <a:endParaRPr lang="en-US" sz="2400" dirty="0">
              <a:latin typeface="Times New Roman"/>
              <a:cs typeface="Times New Roman"/>
            </a:endParaRPr>
          </a:p>
          <a:p>
            <a:pPr marL="285750" indent="-285750">
              <a:buFont typeface="Arial" panose="020B0604020202020204" pitchFamily="34" charset="0"/>
              <a:buChar char="•"/>
            </a:pPr>
            <a:r>
              <a:rPr lang="en-US" sz="2400" dirty="0">
                <a:latin typeface="Times New Roman"/>
                <a:cs typeface="Times New Roman"/>
              </a:rPr>
              <a:t>The pilot program brought the definition of caregiver into alignment with the NFCSP</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828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D147B0D613C740B8BDAE89F139E2E8" ma:contentTypeVersion="14" ma:contentTypeDescription="Create a new document." ma:contentTypeScope="" ma:versionID="e73b7bc82475ea521a84689423314471">
  <xsd:schema xmlns:xsd="http://www.w3.org/2001/XMLSchema" xmlns:xs="http://www.w3.org/2001/XMLSchema" xmlns:p="http://schemas.microsoft.com/office/2006/metadata/properties" xmlns:ns2="d9fbcb35-9281-44e7-867e-312a3ed64f83" xmlns:ns3="2e65440e-fcbc-4106-b3bc-9e8c82e9eb3d" targetNamespace="http://schemas.microsoft.com/office/2006/metadata/properties" ma:root="true" ma:fieldsID="808c80274bfad43ef5e0435e88ce2f9a" ns2:_="" ns3:_="">
    <xsd:import namespace="d9fbcb35-9281-44e7-867e-312a3ed64f83"/>
    <xsd:import namespace="2e65440e-fcbc-4106-b3bc-9e8c82e9eb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bcb35-9281-44e7-867e-312a3ed64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65440e-fcbc-4106-b3bc-9e8c82e9eb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f4ae94-1a8f-45f2-be74-3042e94a7cd3}" ma:internalName="TaxCatchAll" ma:showField="CatchAllData" ma:web="2e65440e-fcbc-4106-b3bc-9e8c82e9e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65440e-fcbc-4106-b3bc-9e8c82e9eb3d" xsi:nil="true"/>
    <lcf76f155ced4ddcb4097134ff3c332f xmlns="d9fbcb35-9281-44e7-867e-312a3ed64f8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CAAC0-4315-4E38-A38A-89EF4BF59553}">
  <ds:schemaRefs>
    <ds:schemaRef ds:uri="2e65440e-fcbc-4106-b3bc-9e8c82e9eb3d"/>
    <ds:schemaRef ds:uri="d9fbcb35-9281-44e7-867e-312a3ed64f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7802AE-FFE6-4FDD-9DE5-1F9CD19C54B9}">
  <ds:schemaRefs>
    <ds:schemaRef ds:uri="http://purl.org/dc/elements/1.1/"/>
    <ds:schemaRef ds:uri="http://schemas.microsoft.com/office/2006/metadata/properties"/>
    <ds:schemaRef ds:uri="http://schemas.microsoft.com/office/2006/documentManagement/types"/>
    <ds:schemaRef ds:uri="2e65440e-fcbc-4106-b3bc-9e8c82e9eb3d"/>
    <ds:schemaRef ds:uri="http://schemas.microsoft.com/office/infopath/2007/PartnerControls"/>
    <ds:schemaRef ds:uri="http://purl.org/dc/dcmitype/"/>
    <ds:schemaRef ds:uri="http://schemas.openxmlformats.org/package/2006/metadata/core-properties"/>
    <ds:schemaRef ds:uri="d9fbcb35-9281-44e7-867e-312a3ed64f83"/>
    <ds:schemaRef ds:uri="http://www.w3.org/XML/1998/namespace"/>
    <ds:schemaRef ds:uri="http://purl.org/dc/terms/"/>
  </ds:schemaRefs>
</ds:datastoreItem>
</file>

<file path=customXml/itemProps3.xml><?xml version="1.0" encoding="utf-8"?>
<ds:datastoreItem xmlns:ds="http://schemas.openxmlformats.org/officeDocument/2006/customXml" ds:itemID="{ADB22508-A7FE-4C3B-86D6-66E54A9645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1966</TotalTime>
  <Words>3542</Words>
  <Application>Microsoft Office PowerPoint</Application>
  <PresentationFormat>On-screen Show (4:3)</PresentationFormat>
  <Paragraphs>495</Paragraphs>
  <Slides>40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Times New Roman</vt:lpstr>
      <vt:lpstr>Wingdings</vt:lpstr>
      <vt:lpstr>Office Theme</vt:lpstr>
      <vt:lpstr>Respite for ME Grants Pilot Program: Expanding Covered Respite Services for Family Caregivers in Maine </vt:lpstr>
      <vt:lpstr>PowerPoint Presentation</vt:lpstr>
      <vt:lpstr>General Requirements for all Respite Programs </vt:lpstr>
      <vt:lpstr>National Family Caregiver Support Program </vt:lpstr>
      <vt:lpstr>National Family Caregiver Support Program </vt:lpstr>
      <vt:lpstr>National Family Caregiver Support Program </vt:lpstr>
      <vt:lpstr>Respite Care Services for Adults with Alzheimer’s Disease or Related Disorders </vt:lpstr>
      <vt:lpstr>Respite Care Services for Adults with Alzheimer’s Disease or Related Disorders</vt:lpstr>
      <vt:lpstr>Family Caregiver Grant Pilot Program </vt:lpstr>
      <vt:lpstr>Family Caregiver Grant Pilot Program </vt:lpstr>
      <vt:lpstr>TCARE® </vt:lpstr>
      <vt:lpstr>TCARE® </vt:lpstr>
      <vt:lpstr>TCARE® </vt:lpstr>
      <vt:lpstr>Family Caregiver Grant Pilot Program </vt:lpstr>
      <vt:lpstr>Respite for ME Grants: Covered Services </vt:lpstr>
      <vt:lpstr>Respite for ME Grants: Covered Services </vt:lpstr>
      <vt:lpstr>Respite for ME Grants: Year One  </vt:lpstr>
      <vt:lpstr>Respite for ME Grants: Year One  </vt:lpstr>
      <vt:lpstr>Respite for ME Grants: Year One  </vt:lpstr>
      <vt:lpstr>Respite for ME Grants: Year One  </vt:lpstr>
      <vt:lpstr>Respite for ME Grants: Year One  </vt:lpstr>
      <vt:lpstr>Respite for ME Grants: Year One  </vt:lpstr>
      <vt:lpstr>Respite for ME Grants: Year One  </vt:lpstr>
      <vt:lpstr>Respite for ME Grants: Year Two  </vt:lpstr>
      <vt:lpstr>Respite for ME Grants: Year Two </vt:lpstr>
      <vt:lpstr>Respite for ME Grants: Year Two </vt:lpstr>
      <vt:lpstr>Respite for ME Grants: Year Two </vt:lpstr>
      <vt:lpstr>Respite for ME Grants: Year Two  </vt:lpstr>
      <vt:lpstr>Words of Appreciation: Care Recipient  </vt:lpstr>
      <vt:lpstr>Words of Appreciation: Caregiver   </vt:lpstr>
      <vt:lpstr>Words of Appreciation: Caregiver   </vt:lpstr>
      <vt:lpstr>Words of Appreciation: Caregiver   </vt:lpstr>
      <vt:lpstr>Words of Appreciation: Caregiver   </vt:lpstr>
      <vt:lpstr>PowerPoint Presentation</vt:lpstr>
      <vt:lpstr>PowerPoint Presentation</vt:lpstr>
      <vt:lpstr>PowerPoint Presentation</vt:lpstr>
      <vt:lpstr>PowerPoint Presentation</vt:lpstr>
      <vt:lpstr>PowerPoint Presentation</vt:lpstr>
      <vt:lpstr> Additional Resources</vt:lpstr>
      <vt:lpstr> 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DHHS Presentation</dc:title>
  <dc:creator>Martins, John A</dc:creator>
  <cp:lastModifiedBy>Slye, Catherine</cp:lastModifiedBy>
  <cp:revision>16</cp:revision>
  <cp:lastPrinted>2015-09-24T20:03:22Z</cp:lastPrinted>
  <dcterms:created xsi:type="dcterms:W3CDTF">2015-04-10T16:13:17Z</dcterms:created>
  <dcterms:modified xsi:type="dcterms:W3CDTF">2024-05-01T20:49:39Z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0x010100CFD147B0D613C740B8BDAE89F139E2E8</vt:lpwstr>
  </property>
  <property fmtid="{D5CDD505-2E9C-101B-9397-08002B2CF9AE}" pid="3" name="MediaServiceImageTags">
    <vt:lpwstr/>
  </property>
</Properties>
</file>